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8288000" cy="10287000"/>
  <p:notesSz cx="18288000" cy="10287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Раздел по умолчанию" id="{9832C536-5017-48D7-8C47-B0607D25064E}">
          <p14:sldIdLst>
            <p14:sldId id="256"/>
            <p14:sldId id="258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3103" y="981138"/>
            <a:ext cx="5581792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8641" y="2733147"/>
            <a:ext cx="7600315" cy="6237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9" t="20714" r="11249" b="16785"/>
          <a:stretch>
            <a:fillRect/>
          </a:stretch>
        </p:blipFill>
        <p:spPr bwMode="auto">
          <a:xfrm>
            <a:off x="0" y="0"/>
            <a:ext cx="18426246" cy="1017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6275" y="647700"/>
            <a:ext cx="13298799" cy="339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lang="ru-RU" sz="5500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О практике подготовки и участия в региональном этапе Всероссийского конкурса «Мастер года» (из опыта</a:t>
            </a:r>
            <a:br>
              <a:rPr lang="ru-RU" sz="5500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</a:br>
            <a:r>
              <a:rPr lang="ru-RU" sz="5500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участия). Особенности проведения самоанализа в рамках проведения мастер-класса (инструкция)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275" y="8724900"/>
            <a:ext cx="68307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4400" dirty="0" smtClean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Чуваева О.А., методист ОГАПОУ СПК</a:t>
            </a:r>
            <a:endParaRPr lang="uk-UA" sz="4400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209" y="286269"/>
            <a:ext cx="18550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Примерный порядок построения самоанализа мастер-класса  (учебного занятия)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36411"/>
              </p:ext>
            </p:extLst>
          </p:nvPr>
        </p:nvGraphicFramePr>
        <p:xfrm>
          <a:off x="609600" y="1566693"/>
          <a:ext cx="16459200" cy="8116693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val="720049915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1548984915"/>
                    </a:ext>
                  </a:extLst>
                </a:gridCol>
              </a:tblGrid>
              <a:tr h="573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0" dirty="0">
                          <a:effectLst/>
                          <a:latin typeface="Bahnschrift Light" panose="020B0502040204020203" pitchFamily="34" charset="0"/>
                        </a:rPr>
                        <a:t>Методическое обоснование</a:t>
                      </a:r>
                      <a:endParaRPr lang="ru-RU" sz="2000" b="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0" dirty="0">
                          <a:effectLst/>
                          <a:latin typeface="Bahnschrift Light" panose="020B0502040204020203" pitchFamily="34" charset="0"/>
                        </a:rPr>
                        <a:t>Влияние на результат</a:t>
                      </a:r>
                      <a:endParaRPr lang="ru-RU" sz="2000" b="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343637"/>
                  </a:ext>
                </a:extLst>
              </a:tr>
              <a:tr h="3506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2.1. Раскрыть логику изложения (рассмотрения, изучения) учебного материала (в соответствии с поставленной целью).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- задания, виды работ на этапе актуализации знаний, повторения учебного материала;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- объем учебного материала на этапе изучения нового, его доступность;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- задания, виды работ на этапе закрепления.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Виды заданий: проблемные, дифференцированные, </a:t>
                      </a:r>
                      <a:r>
                        <a:rPr lang="ru-RU" sz="2400" b="0" dirty="0" err="1">
                          <a:effectLst/>
                          <a:latin typeface="Bahnschrift Light" panose="020B0502040204020203" pitchFamily="34" charset="0"/>
                        </a:rPr>
                        <a:t>разноуровневые</a:t>
                      </a: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. </a:t>
                      </a:r>
                      <a:endParaRPr lang="ru-RU" sz="2400" b="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Bahnschrift Light" panose="020B0502040204020203" pitchFamily="34" charset="0"/>
                        </a:rPr>
                        <a:t>Например, прокомментировать качество выполненных практических заданий (работ, проектов)</a:t>
                      </a:r>
                      <a:endParaRPr lang="ru-RU" sz="200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5181551"/>
                  </a:ext>
                </a:extLst>
              </a:tr>
              <a:tr h="177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2.2. Используемые методы обучения, образовательные технологии на разных этапах изучения содержания  учебного материала.</a:t>
                      </a:r>
                      <a:endParaRPr lang="ru-RU" sz="2400" b="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Bahnschrift Light" panose="020B0502040204020203" pitchFamily="34" charset="0"/>
                        </a:rPr>
                        <a:t>Например, отметить обеспечение решение обучающих задач, формирование компетенций</a:t>
                      </a:r>
                      <a:endParaRPr lang="ru-RU" sz="200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78380"/>
                  </a:ext>
                </a:extLst>
              </a:tr>
              <a:tr h="2072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Bahnschrift Light" panose="020B0502040204020203" pitchFamily="34" charset="0"/>
                        </a:rPr>
                        <a:t>2.3. Включенность обучающихся в учебную деятельность за счет использования различных форм работы (индивидуальная, работа в парах, работа в группах)  с учетом нарастания сложности учебных заданий</a:t>
                      </a:r>
                      <a:endParaRPr lang="ru-RU" sz="2400" b="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Bahnschrift Light" panose="020B0502040204020203" pitchFamily="34" charset="0"/>
                        </a:rPr>
                        <a:t>Например, работа в группах позволила определить степень использования полученных умений в нестандартной ситуации.</a:t>
                      </a:r>
                      <a:endParaRPr lang="ru-RU" sz="200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123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9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0" y="647700"/>
            <a:ext cx="16154400" cy="878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Чуваева О.А.,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преподаватель ОГАПОУ СПК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Учебное занятие по ОП.01 Педагогика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«Организация учебного сотрудничества на уроке в начальной школе»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Самоанализ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Учебное занятие по общепрофессиональной дисциплине «Педагогика» было проведено по теме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«Организация учебного сотрудничества на уроке в начальной школе»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занятия определена в соответствии с календарно-тематическим планированием к рабочей программе данного курса.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учебного занятия: изучить теоретические основы понятия «сотрудничество» и апробировать способы его организации, которые можно использовать на уроке в начальной школе.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данном занятии акцент делался на формирование следующих общих компетенций, определенных стандартом (ФГОС):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 1. Понимать сущность и социальную значимость своей будущей профессии, проявлять к ней устойчивый интерес.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 2. Организовывать собственную деятельность, определять методы решения профессиональных задач, оценивать их эффективность и качество.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 5. Использовать информационно-коммуникационные технологии для совершенствования профессиональной деятельности.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 6. Работать в коллективе и команде, взаимодействовать с руководством, коллегами и социальными партнерами.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интерактивная часть занятия позволила студентам активно применять такие профессиональные компетенции как: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ПК 1.3. Осуществлять педагогический контроль, оценивать процесс и результаты обучения.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ПК. 2.3. Осуществлять педагогический контроль, оценивать процесс и результаты деятельности обучающихся.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2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42900"/>
            <a:ext cx="16459200" cy="9773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Занятие проводилось с целью изучения теоретических знаний, выработки практических навыков взаимодействия, поэтому в структуре занятия присутствовали приемы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 ИКТ, приемы технологии проблемного обучения и приемы технологии развития критического мышления.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помогло привлечь внимание и вызвать интерес у обучающихся в процессе изучения учебного материала, способствовало формированию у них собственного мнения, критического и логического мышления, а также освоению общих и профессиональных компетенций.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Реализованы поставленные задачи. Особое значение уделено образовательной, которая включала определение способов организации сотрудничества на уроке в начальной школе - это работа в парах, группе и включение студентов в выполнение ролевых позиций в группе, и на этой основе формирование не только умения организовать групповую деятельность, но и изучить особенности содержания сотрудничества. В этой связи была выполнена и развивающая задача по совершенствованию навыка взаимодействия, рефлексивно-оценочных умений у студентов при выполнении и оценке практических заданий. Все виды учебной деятельности, которые были организованы на занятии: проблемно-поисковая, практическая, аналитическая содействовали реализации воспитательной задачи, то есть, проявлению ответственности, уважительного отношения к мнению других, продуктивному общению в группе, и реализации творчества.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Достижению цели занятия и реализации поставленных задач способствовала логика построения содержания учебного материала, начиная от определения понятия «сотрудничество», авторов педагогики сотрудничества и небольшой исторической справки, далее сравнения с традиционным подходом в образовании и восхождением к сути данной технологии в условиях парной и групповой деятельности обучающихся.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7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114300"/>
            <a:ext cx="17068800" cy="9773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учебного материала раскрывалось через ряд заданий, которые также усложнялись и были разнообразны: «Нестандартное приветствие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было направлено на создание комфортного психологического климата в группе; «Реставратор» и «Установи соответствие»  - способствовали формированию знаний по теме нашего занятия и развитию логического мышления;. А выполнение заданий студентами в группах потребовали от них еще и умений систематизировать учебную информацию, навыка использования компьютерных программ, что позволило им представить результаты работы в виде буклета, плаката, интеллект-карты.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Организованное сотрудничество в группах позволило студентам достичь высокий уровень усвоения содержания учебного материала, оказать мощное стимулирующее действие на развитие коммуникации и общения. Рефлексия была необходимым условием для вербального оформления тех переживаний и отношений, которые сопровождали весь процесс познавательной деятельности студентов на учебном занятии.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занятии так же были использованы разнообразные методы обучения, такие как словесный при сообщении нового материала; наглядно-иллюстративный в виде разработанных и презентованных студентами буклетов, плакатов и интеллект-карт, оценочного листа; практический (выполнение упражнений) с элементами частично – поискового метода обучения.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информационно-коммуникационных технологий обеспечило оптимальное смысловое, наглядное и эмоциональное сопровождение изучаемого вопроса, а также скорость предъявления информации, за счет этого осуществлялась экономия учебного времени и образного восприятия материала.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работы студентов на занятии использованы в сочетании: парная, групповая и индивидуальная работа – это положительно сказалось на активности и включенности всех студентов в учебно-познавательную деятельность в течение всего занятия.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73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419100"/>
            <a:ext cx="17145000" cy="740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вид учебной деятельности студентов, имел свою завершенность, студенты делали выводы, обобщения, презентовали и афишировали полученные результаты своей работы.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Оценка учебной деятельности студентов на занятии проводилась по результатам выполнения заданий и активности участия в групповой работе, для этого им был предложен оценочный лист, где они самостоятельно смогли оценить качество своей деятельности на учебном занятии.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на сегодняшнем занятии мне удалось не только раскрыть тему занятия, но и организовать плодотворное взаимодействие студентов на основе использования приемов технологии сотрудничества. Теоретические знания и практические умения студенты смогут использовать в своей профессиональной деятельности. Все запланированное содержание занятия выполнено, студенты справились с поставленными перед ними задачами на каждом этапе, что подтверждено их ответами, результатами выполненных заданий и высказываниями на этапе рефлексии.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цель учебного занятия по данной теме считаю достигнутой.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9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0287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600" y="-20683"/>
            <a:ext cx="106330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Методическое мастерство и творчество </a:t>
            </a:r>
            <a:endParaRPr lang="ru-RU" sz="6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3" y="7491411"/>
            <a:ext cx="14157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обоснованный и оптимальный для данного учебного занятия объем и содержание информации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1942424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0600" y="1877080"/>
            <a:ext cx="1447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методическую целостность и структурированность учебного занятия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085086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73118" y="3035086"/>
            <a:ext cx="14190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Целесообразно использует технологии, методы, приемы и формы организации учебной деятельности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417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на учебном занятии основные компоненты своей методической системы 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6325614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05840" y="6260270"/>
            <a:ext cx="11258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четкую структуру и хронометраж учебного занятия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600" y="-20683"/>
            <a:ext cx="18059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Использование передовых технологий практической подготовки в своей профессиональной деятельности, владение методиками практической подготовки </a:t>
            </a:r>
            <a:endParaRPr lang="ru-RU" sz="4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2" y="7491411"/>
            <a:ext cx="168880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Применяет деятельности подход на учебном занятии при формировании профессионального навыка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1942424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0600" y="1877080"/>
            <a:ext cx="1691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на учебном занятии обоснованное применений передовых технологий практической подготовки обучающихся в соответствии с профессиональными компетенциями профессии или специальности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363250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16726" y="3369601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Применяет в практических видах работ на учебном занятии задания, ориентированные на формирование профессиональных компетенций профессии или специальности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691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Обоснованно использует программное обеспечение, ориентирование на формирование профессиональных компетенций обучающихся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628" y="6167482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16726" y="6059523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Создает проблемные учебные ситуации, моделирующие производственный процесс, формирующий профессиональные навыки обучающихся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0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904" y="200801"/>
            <a:ext cx="1805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Организация работы обучающихся, умение взаимодействовать с обучающимися </a:t>
            </a:r>
            <a:endParaRPr lang="ru-RU" sz="4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2" y="7491411"/>
            <a:ext cx="168880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психолого-педагогическую поддержку обучающихся учебной группы, в том числе с особыми образовательными потребностями и ограниченными возможностями здоровья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1942424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0600" y="1877080"/>
            <a:ext cx="1691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Целесообразно и эффективно использует приемы формирования и поддержания мотивации обучающихся на учебном занятии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363250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16726" y="3369601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В организации учебной деятельности на учебном занятии учитывает возрастные особенности группы обучающихся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691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корректное профессиональное общение с обучающимися, создает на учебном занятии ситуации сотрудничества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628" y="6167482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16726" y="6059523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нацеленность всех структурных и методических элементов учебного занятия на достижение обучающимися индивидуального образовательного результата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904" y="200801"/>
            <a:ext cx="1805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Использование информационно-коммуникационных, </a:t>
            </a:r>
            <a:r>
              <a:rPr lang="ru-RU" sz="4000" b="1" dirty="0" err="1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здоровьесберегающих</a:t>
            </a:r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 технологий </a:t>
            </a:r>
            <a:endParaRPr lang="ru-RU" sz="4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2" y="7491411"/>
            <a:ext cx="168880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Применяет в учебном занятии модели, макеты, модуляторы, симуляторы и другие средства, имитирующие производственные операции и процессы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2367168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16726" y="2264722"/>
            <a:ext cx="1691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Целесообразно и на достаточном уровне использует ИКТ-технологии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363250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16726" y="3369601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Реализует </a:t>
            </a:r>
            <a:r>
              <a:rPr lang="ru-RU" sz="2800" dirty="0" err="1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здоровьесберегающие</a:t>
            </a:r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 подходы, использует приемы снятия напряжения и смену видов учебной деятельности обучающихся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691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обоснованное применение электронный учебно-методических пособий, возможностей интерактивной доски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628" y="6167482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16726" y="6059523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применение интерактивных методов обучения, в том числе с применением цифровых образовательных ресурсов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904" y="200801"/>
            <a:ext cx="1805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Результативность учебного занятия </a:t>
            </a:r>
            <a:endParaRPr lang="ru-RU" sz="4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2" y="7491411"/>
            <a:ext cx="16888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Владеет инструментарием оценивания результативности учебного занятия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2367168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16726" y="2264722"/>
            <a:ext cx="1691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постановку и достижение планируемых результатов учебного занятия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363250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16726" y="3369601"/>
            <a:ext cx="16890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Планирует результаты учебного занятия с учетом ПООП, в соответствии с рабочей программой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691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Планирует результаты учебного занятия в соответствии с целью, задачами, содержанием, формами и способами учебной деятельности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628" y="6167482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16726" y="6059523"/>
            <a:ext cx="16890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Привлекает обучающихся к планированию цели, задач и результатов учебного занятия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904" y="200801"/>
            <a:ext cx="1805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Рефлексивная культура </a:t>
            </a:r>
            <a:endParaRPr lang="ru-RU" sz="40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902" y="7491411"/>
            <a:ext cx="168880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готовность и способность к профессиональной рефлексии во время самоанализа учебного занятия и беседы с экспертами</a:t>
            </a:r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11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2367168"/>
            <a:ext cx="457876" cy="4578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16726" y="2264722"/>
            <a:ext cx="1691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Владеет оценочно-рефлексивным инструментарием</a:t>
            </a:r>
          </a:p>
        </p:txBody>
      </p:sp>
      <p:pic>
        <p:nvPicPr>
          <p:cNvPr id="13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3363250"/>
            <a:ext cx="457876" cy="457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16726" y="3369601"/>
            <a:ext cx="16890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Соотносит использованные на учебном занятии методы и приёмы с поставленной целью, задачами и достигнутыми результатами</a:t>
            </a:r>
          </a:p>
        </p:txBody>
      </p:sp>
      <p:pic>
        <p:nvPicPr>
          <p:cNvPr id="14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686300"/>
            <a:ext cx="457876" cy="45787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90600" y="4651193"/>
            <a:ext cx="1691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Демонстрирует взаимосвязь проведенного занятия с методическими принципами, представленными в методической мастерской, сочетание элементов структуры урока в соответствии с планом и его реализацией, аргументированно обосновывает свои действия</a:t>
            </a:r>
          </a:p>
        </p:txBody>
      </p:sp>
      <p:pic>
        <p:nvPicPr>
          <p:cNvPr id="16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6429092"/>
            <a:ext cx="457876" cy="45787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16726" y="6363748"/>
            <a:ext cx="16890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</a:rPr>
              <a:t>Обеспечивает наличие рефлексивно-оценочных элементов в структуре учебного занятия</a:t>
            </a:r>
          </a:p>
        </p:txBody>
      </p:sp>
      <p:pic>
        <p:nvPicPr>
          <p:cNvPr id="1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042" y="7648664"/>
            <a:ext cx="457876" cy="4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7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18288000" cy="179528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122138"/>
            <a:ext cx="18135600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chemeClr val="bg1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Самоанализ мастер-класса (учебного занятия) – это методическое обоснование достижения поставленной цели на основе сравнения полученного результата с запланированным</a:t>
            </a:r>
            <a:endParaRPr lang="ru-RU" sz="2400" b="1" dirty="0">
              <a:solidFill>
                <a:schemeClr val="bg1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0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0" y="457200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950271"/>
            <a:ext cx="13335000" cy="779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9" y="0"/>
            <a:ext cx="18278791" cy="12804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209" y="286269"/>
            <a:ext cx="18550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effectLst/>
                <a:latin typeface="Bahnschrift SemiBold Condensed" panose="020B0502040204020203" pitchFamily="34" charset="0"/>
                <a:ea typeface="Calibri" panose="020F0502020204030204" pitchFamily="34" charset="0"/>
              </a:rPr>
              <a:t>Примерный порядок построения самоанализа мастер-класса  (учебного занятия)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2476500"/>
            <a:ext cx="17602200" cy="6342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Наименование учебной дисциплины. Реализована цель занятия, задачи.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ru-RU" sz="2800" dirty="0" smtClean="0"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Достижение цели осуществлялось через (посредством) реализацию содержания учебного материала, использование оптимальных методов обучения (образовательных технологий) и чередование форм познавательной деятельности студентов (индивидуальной, работы в паре, групповой).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Раскрыть, как объективному анализу результата мастер-класса (учебного занятия) способствует контроль, который проводится на разных этапах занятия и просматривается на этапе рефлексии.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Сделать вывод.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1219</Words>
  <Application>Microsoft Office PowerPoint</Application>
  <PresentationFormat>Произвольный</PresentationFormat>
  <Paragraphs>89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Bahnschrift Light</vt:lpstr>
      <vt:lpstr>Bahnschrift SemiBold Condensed</vt:lpstr>
      <vt:lpstr>Calibri</vt:lpstr>
      <vt:lpstr>Century Gothic</vt:lpstr>
      <vt:lpstr>Times New Roman</vt:lpstr>
      <vt:lpstr>Office Theme</vt:lpstr>
      <vt:lpstr>О практике подготовки и участия в региональном этапе Всероссийского конкурса «Мастер года» (из опыта участия). Особенности проведения самоанализа в рамках проведения мастер-класса (инструкция)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and Violet Professional Modern Technology Pitch Deck Presentation</dc:title>
  <dc:creator>sekal</dc:creator>
  <cp:keywords>DAF9m1X58Ew,BADWwR97f9M</cp:keywords>
  <cp:lastModifiedBy>secretar-spk</cp:lastModifiedBy>
  <cp:revision>33</cp:revision>
  <dcterms:created xsi:type="dcterms:W3CDTF">2024-02-23T11:48:53Z</dcterms:created>
  <dcterms:modified xsi:type="dcterms:W3CDTF">2024-06-20T06:15:04Z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2024-02-23T00:00:00Z</vt:filetime>
  </property>
  <property fmtid="{D5CDD505-2E9C-101B-9397-08002B2CF9AE}" pid="3" name="Creator">
    <vt:lpwstr>Canva</vt:lpwstr>
  </property>
  <property fmtid="{D5CDD505-2E9C-101B-9397-08002B2CF9AE}" pid="4" name="LastSaved">
    <vt:filetime>2024-02-23T00:00:00Z</vt:filetime>
  </property>
  <property fmtid="{D5CDD505-2E9C-101B-9397-08002B2CF9AE}" pid="5" name="Producer">
    <vt:lpwstr>Canva</vt:lpwstr>
  </property>
</Properties>
</file>