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Default Extension="svg" ContentType="image/sv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8" r:id="rId3"/>
    <p:sldId id="260" r:id="rId4"/>
    <p:sldId id="272" r:id="rId5"/>
    <p:sldId id="261" r:id="rId6"/>
    <p:sldId id="273" r:id="rId7"/>
    <p:sldId id="262" r:id="rId8"/>
    <p:sldId id="263" r:id="rId9"/>
    <p:sldId id="264" r:id="rId10"/>
    <p:sldId id="265" r:id="rId11"/>
    <p:sldId id="267" r:id="rId12"/>
    <p:sldId id="271" r:id="rId13"/>
    <p:sldId id="269" r:id="rId14"/>
    <p:sldId id="270" r:id="rId15"/>
    <p:sldId id="274" r:id="rId16"/>
    <p:sldId id="275" r:id="rId17"/>
    <p:sldId id="276" r:id="rId18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94" autoAdjust="0"/>
    <p:restoredTop sz="83707" autoAdjust="0"/>
  </p:normalViewPr>
  <p:slideViewPr>
    <p:cSldViewPr snapToGrid="0">
      <p:cViewPr varScale="1">
        <p:scale>
          <a:sx n="62" d="100"/>
          <a:sy n="62" d="100"/>
        </p:scale>
        <p:origin x="-514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3630" y="9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DD16947-ECFC-420A-926F-174223016572}" type="datetime1">
              <a:rPr lang="ru-RU" smtClean="0"/>
              <a:pPr rtl="0"/>
              <a:t>16.06.2024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C4B79F2-7C6A-497B-9A4A-8ACE18746CB2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36342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54858-8AC1-4038-B6BD-519804A0AA60}" type="datetime1">
              <a:rPr lang="ru-RU" smtClean="0"/>
              <a:pPr/>
              <a:t>16.06.2024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262A795-6F94-4A96-B820-B9038480D048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966495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Цвета вашего класса отличаются от цветов этого шаблона? Не проблема! На вкладке "Дизайн" нажмите "Варианты" (стрелка вниз) и выберите подходящую вам цветовую схему.</a:t>
            </a:r>
          </a:p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 можете менять любые пункты в списках обязанностей в соответствии с правилами вашего класса!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rtl="0"/>
              <a:t>1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25461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rtl="0"/>
              <a:t>10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01296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rtl="0"/>
              <a:t>11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35694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rtl="0"/>
              <a:t>12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37431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rtl="0"/>
              <a:t>13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33932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rtl="0"/>
              <a:t>14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59050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rtl="0"/>
              <a:t>15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89596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rtl="0"/>
              <a:t>16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40731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rtl="0"/>
              <a:t>17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4826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Цвета вашего класса отличаются от цветов этого шаблона? Не проблема! На вкладке "Дизайн" нажмите "Варианты" (стрелка вниз) и выберите подходящую вам цветовую схему.</a:t>
            </a:r>
          </a:p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 можете менять любые пункты в списках обязанностей в соответствии с правилами вашего класса!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rtl="0"/>
              <a:t>2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0487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rtl="0"/>
              <a:t>3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3221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rtl="0"/>
              <a:t>4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70468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rtl="0"/>
              <a:t>5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75749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rtl="0"/>
              <a:t>6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16658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rtl="0"/>
              <a:t>7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3818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rtl="0"/>
              <a:t>8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18405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rtl="0"/>
              <a:t>9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9931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 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rtlCol="0"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 rtlCol="0"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237FE10E-7688-4AAF-A536-CFA480B79A70}" type="datetime1">
              <a:rPr lang="ru-RU" noProof="0" smtClean="0"/>
              <a:pPr rtl="0"/>
              <a:t>16.06.2024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endParaRPr lang="ru-RU" noProof="0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6D22F896-40B5-4ADD-8801-0D06FADFA095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cxnSp>
        <p:nvCxnSpPr>
          <p:cNvPr id="8" name="Прямая соединительная линия 7"/>
          <p:cNvCxnSpPr/>
          <p:nvPr/>
        </p:nvCxnSpPr>
        <p:spPr>
          <a:xfrm>
            <a:off x="1731519" y="3733800"/>
            <a:ext cx="87480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4678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 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62BD50-8A1F-4CA2-B30E-81FABBC9C978}" type="datetime1">
              <a:rPr lang="ru-RU" noProof="0" smtClean="0"/>
              <a:pPr rtl="0"/>
              <a:t>16.06.2024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817245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 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 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18929F-6FE6-41F1-B055-03150648DDBF}" type="datetime1">
              <a:rPr lang="ru-RU" noProof="0" smtClean="0"/>
              <a:pPr rtl="0"/>
              <a:t>16.06.2024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2942219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41B39D-2E41-46D3-8A6B-C11F4FFB853B}" type="datetime1">
              <a:rPr lang="ru-RU" noProof="0" smtClean="0"/>
              <a:pPr rtl="0"/>
              <a:t>16.06.2024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1285284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rtlCol="0"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27A68C-9EA6-43C7-A486-2FF969F5CF0B}" type="datetime1">
              <a:rPr lang="ru-RU" noProof="0" smtClean="0"/>
              <a:pPr rtl="0"/>
              <a:t>16.06.2024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cxnSp>
        <p:nvCxnSpPr>
          <p:cNvPr id="7" name="Прямая соединительная линия 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17076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C8E31FF-6F7A-41B1-8150-330EFD452CD8}" type="datetime1">
              <a:rPr lang="ru-RU" noProof="0" smtClean="0"/>
              <a:pPr rtl="0"/>
              <a:t>16.06.2024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534525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86512C5-AF41-4407-9A8D-FDA3CFFC0857}" type="datetime1">
              <a:rPr lang="ru-RU" noProof="0" smtClean="0"/>
              <a:pPr rtl="0"/>
              <a:t>16.06.2024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2168006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1E0AC5F-13FB-4523-BF00-501B04C3BB6D}" type="datetime1">
              <a:rPr lang="ru-RU" noProof="0" smtClean="0"/>
              <a:pPr rtl="0"/>
              <a:t>16.06.2024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3975270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137AEC7-9978-4A4E-9DC4-1AF2565A2397}" type="datetime1">
              <a:rPr lang="ru-RU" noProof="0" smtClean="0"/>
              <a:pPr rtl="0"/>
              <a:t>16.06.2024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117020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rtlCol="0"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D854DC3-8A14-43B0-9E50-152D156F7AFE}" type="datetime1">
              <a:rPr lang="ru-RU" noProof="0" smtClean="0"/>
              <a:pPr rtl="0"/>
              <a:t>16.06.2024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2455246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rtlCol="0"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Рисунок 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rtlCol="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9C322A6-A07A-4901-8F30-4396EF66C96C}" type="datetime1">
              <a:rPr lang="ru-RU" noProof="0" smtClean="0"/>
              <a:pPr rtl="0"/>
              <a:t>16.06.2024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3415071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rtl="0"/>
            <a:fld id="{05E6433C-341A-4F8B-9476-F9C3E096DC01}" type="datetime1">
              <a:rPr lang="ru-RU" noProof="0" smtClean="0"/>
              <a:pPr rtl="0"/>
              <a:t>16.06.2024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pPr rtl="0"/>
            <a:endParaRPr lang="ru-RU" noProof="0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rtl="0"/>
            <a:fld id="{6D22F896-40B5-4ADD-8801-0D06FADFA095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2947619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1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1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3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3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3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3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3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ngall.com/es/smile-png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1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6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8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0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181F489-B701-4C74-9747-27C8656A89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5942" y="882376"/>
            <a:ext cx="9898743" cy="2926080"/>
          </a:xfrm>
        </p:spPr>
        <p:txBody>
          <a:bodyPr rtlCol="0">
            <a:normAutofit/>
          </a:bodyPr>
          <a:lstStyle/>
          <a:p>
            <a:pPr rtl="0"/>
            <a:r>
              <a:rPr lang="ru-RU" sz="5400" dirty="0" err="1">
                <a:latin typeface="Rockwell" panose="02060603020205020403" pitchFamily="18" charset="0"/>
              </a:rPr>
              <a:t>основныЕ</a:t>
            </a:r>
            <a:r>
              <a:rPr lang="ru-RU" sz="5400" dirty="0">
                <a:latin typeface="Rockwell" panose="02060603020205020403" pitchFamily="18" charset="0"/>
              </a:rPr>
              <a:t> </a:t>
            </a:r>
            <a:r>
              <a:rPr lang="ru-RU" sz="5400" dirty="0" err="1">
                <a:latin typeface="Rockwell" panose="02060603020205020403" pitchFamily="18" charset="0"/>
              </a:rPr>
              <a:t>методическиЕ</a:t>
            </a:r>
            <a:r>
              <a:rPr lang="ru-RU" sz="5400" dirty="0">
                <a:latin typeface="Rockwell" panose="02060603020205020403" pitchFamily="18" charset="0"/>
              </a:rPr>
              <a:t> требования к структуре и содержанию учебного занятия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D699F35-1401-4ECD-9F96-7017DB9FA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4587459"/>
            <a:ext cx="8767860" cy="1388165"/>
          </a:xfrm>
        </p:spPr>
        <p:txBody>
          <a:bodyPr rtlCol="0"/>
          <a:lstStyle/>
          <a:p>
            <a:pPr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ОГАПОУ «Белгородский политехнический колледж»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90FE88B-72CB-ED7C-A6AB-5356197C7F46}"/>
              </a:ext>
            </a:extLst>
          </p:cNvPr>
          <p:cNvSpPr txBox="1"/>
          <p:nvPr/>
        </p:nvSpPr>
        <p:spPr>
          <a:xfrm>
            <a:off x="5747657" y="5652458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Бузмакова Оксана Иосифовна, методист</a:t>
            </a:r>
          </a:p>
          <a:p>
            <a:pPr algn="r"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Тел. 8-920-562-79-84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9BDB844B-74FA-1ED7-8736-855304FD9C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0621" y="212001"/>
            <a:ext cx="81915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16906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766" y="244867"/>
            <a:ext cx="9875520" cy="1356360"/>
          </a:xfrm>
        </p:spPr>
        <p:txBody>
          <a:bodyPr rtlCol="0"/>
          <a:lstStyle/>
          <a:p>
            <a:pPr rtl="0"/>
            <a:r>
              <a:rPr lang="ru-RU" dirty="0">
                <a:latin typeface="Rockwell" panose="02060603020205020403" pitchFamily="18" charset="0"/>
              </a:rPr>
              <a:t>Структура урока контроля знаний, умений, навыков: </a:t>
            </a:r>
          </a:p>
        </p:txBody>
      </p:sp>
      <p:pic>
        <p:nvPicPr>
          <p:cNvPr id="3" name="Графический объект 4" descr="Собрание">
            <a:extLst>
              <a:ext uri="{FF2B5EF4-FFF2-40B4-BE49-F238E27FC236}">
                <a16:creationId xmlns:a16="http://schemas.microsoft.com/office/drawing/2014/main" xmlns="" id="{D8840BEC-A82B-2031-F46C-E42FE850A8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05314" y="244867"/>
            <a:ext cx="914400" cy="914400"/>
          </a:xfrm>
          <a:prstGeom prst="rect">
            <a:avLst/>
          </a:prstGeom>
        </p:spPr>
      </p:pic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79B8EAD4-8AA8-C01D-A914-14050AA0C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01228"/>
            <a:ext cx="9872871" cy="4901172"/>
          </a:xfrm>
        </p:spPr>
        <p:txBody>
          <a:bodyPr>
            <a:normAutofit fontScale="92500"/>
          </a:bodyPr>
          <a:lstStyle/>
          <a:p>
            <a:pPr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Организационный этап; </a:t>
            </a:r>
          </a:p>
          <a:p>
            <a:pPr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Постановка цели и задач урока. Мотивация учебной деятельности обучающихся; </a:t>
            </a:r>
          </a:p>
          <a:p>
            <a:pPr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Выявление знаний, умений и навыков, проверка уровня сформированности у учащихся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общеучебных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умений. (Выполнение заданий, которые по объему или степени трудности должны соответствовать программе и быть посильными для каждого обучающегося); </a:t>
            </a:r>
          </a:p>
          <a:p>
            <a:pPr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Рефлексия (подведение итогов занятия). </a:t>
            </a:r>
          </a:p>
          <a:p>
            <a:pPr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 урока:  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зачёт,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экзамен,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контрольная работа.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296394B5-9B19-2C5B-FA4C-D7D9C3AC14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64685" y="0"/>
            <a:ext cx="81915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71586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766" y="244867"/>
            <a:ext cx="9875520" cy="1356360"/>
          </a:xfrm>
        </p:spPr>
        <p:txBody>
          <a:bodyPr rtlCol="0"/>
          <a:lstStyle/>
          <a:p>
            <a:pPr rtl="0"/>
            <a:r>
              <a:rPr lang="ru-RU" dirty="0">
                <a:latin typeface="Rockwell" panose="02060603020205020403" pitchFamily="18" charset="0"/>
              </a:rPr>
              <a:t>Структура комбинированного урока:</a:t>
            </a:r>
          </a:p>
        </p:txBody>
      </p:sp>
      <p:pic>
        <p:nvPicPr>
          <p:cNvPr id="3" name="Графический объект 4" descr="Собрание">
            <a:extLst>
              <a:ext uri="{FF2B5EF4-FFF2-40B4-BE49-F238E27FC236}">
                <a16:creationId xmlns:a16="http://schemas.microsoft.com/office/drawing/2014/main" xmlns="" id="{A384B250-80EF-FC9C-46DC-7C1C14A153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05314" y="244867"/>
            <a:ext cx="914400" cy="914400"/>
          </a:xfrm>
          <a:prstGeom prst="rect">
            <a:avLst/>
          </a:prstGeom>
        </p:spPr>
      </p:pic>
      <p:sp>
        <p:nvSpPr>
          <p:cNvPr id="7" name="Объект 6">
            <a:extLst>
              <a:ext uri="{FF2B5EF4-FFF2-40B4-BE49-F238E27FC236}">
                <a16:creationId xmlns:a16="http://schemas.microsoft.com/office/drawing/2014/main" xmlns="" id="{457652EC-821B-F00D-D7F5-F04CD87E1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86" y="1422399"/>
            <a:ext cx="11067052" cy="4920343"/>
          </a:xfrm>
        </p:spPr>
        <p:txBody>
          <a:bodyPr>
            <a:normAutofit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Организационный этап; 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Этап всесторонней проверки домашнего задания; 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Постановка цели и задач урока. Мотивация учебной деятельности учащихся; 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Актуализация знаний; 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Первичное усвоение новых знаний; 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Первичная проверка понимания; 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Первичное закрепление; 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Контроль усвоения, обсуждение допущенных ошибок и их коррекция; 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 Информация о домашнем задании, инструктаж по его выполнению;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10) Рефлексия (подведение итогов занятия). 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E448032F-60CD-99D3-CE90-20D3E64CBA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38776" y="244867"/>
            <a:ext cx="81915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83279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5109" y="244867"/>
            <a:ext cx="9875520" cy="1356360"/>
          </a:xfrm>
        </p:spPr>
        <p:txBody>
          <a:bodyPr rtlCol="0"/>
          <a:lstStyle/>
          <a:p>
            <a:pPr rtl="0"/>
            <a:r>
              <a:rPr lang="ru-RU" dirty="0">
                <a:latin typeface="Rockwell" panose="02060603020205020403" pitchFamily="18" charset="0"/>
              </a:rPr>
              <a:t>Основные элементы урока:</a:t>
            </a:r>
          </a:p>
        </p:txBody>
      </p:sp>
      <p:pic>
        <p:nvPicPr>
          <p:cNvPr id="3" name="Графический объект 4" descr="Аудитория">
            <a:extLst>
              <a:ext uri="{FF2B5EF4-FFF2-40B4-BE49-F238E27FC236}">
                <a16:creationId xmlns:a16="http://schemas.microsoft.com/office/drawing/2014/main" xmlns="" id="{A384B250-80EF-FC9C-46DC-7C1C14A153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/>
        </p:blipFill>
        <p:spPr>
          <a:xfrm>
            <a:off x="305314" y="244867"/>
            <a:ext cx="914400" cy="914400"/>
          </a:xfrm>
          <a:prstGeom prst="rect">
            <a:avLst/>
          </a:prstGeom>
        </p:spPr>
      </p:pic>
      <p:sp>
        <p:nvSpPr>
          <p:cNvPr id="7" name="Объект 6">
            <a:extLst>
              <a:ext uri="{FF2B5EF4-FFF2-40B4-BE49-F238E27FC236}">
                <a16:creationId xmlns:a16="http://schemas.microsoft.com/office/drawing/2014/main" xmlns="" id="{457652EC-821B-F00D-D7F5-F04CD87E1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714" y="1601227"/>
            <a:ext cx="10544024" cy="2801258"/>
          </a:xfrm>
        </p:spPr>
        <p:txBody>
          <a:bodyPr>
            <a:normAutofit/>
          </a:bodyPr>
          <a:lstStyle/>
          <a:p>
            <a:pPr marL="5715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этап</a:t>
            </a:r>
          </a:p>
          <a:p>
            <a:pPr marL="5715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опорных знаний</a:t>
            </a:r>
          </a:p>
          <a:p>
            <a:pPr marL="5715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нового материала</a:t>
            </a:r>
          </a:p>
          <a:p>
            <a:pPr marL="5715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</a:t>
            </a:r>
          </a:p>
          <a:p>
            <a:pPr marL="5715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80E0AC2E-55F9-7A61-B8A5-797F49F2D1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32609" y="244867"/>
            <a:ext cx="81915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69584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5109" y="244867"/>
            <a:ext cx="9875520" cy="1356360"/>
          </a:xfrm>
        </p:spPr>
        <p:txBody>
          <a:bodyPr rtlCol="0"/>
          <a:lstStyle/>
          <a:p>
            <a:pPr rtl="0"/>
            <a:r>
              <a:rPr lang="ru-RU" dirty="0">
                <a:latin typeface="Rockwell" panose="02060603020205020403" pitchFamily="18" charset="0"/>
              </a:rPr>
              <a:t>Формы обучения:</a:t>
            </a:r>
          </a:p>
        </p:txBody>
      </p:sp>
      <p:pic>
        <p:nvPicPr>
          <p:cNvPr id="3" name="Графический объект 4" descr="Аудитория">
            <a:extLst>
              <a:ext uri="{FF2B5EF4-FFF2-40B4-BE49-F238E27FC236}">
                <a16:creationId xmlns:a16="http://schemas.microsoft.com/office/drawing/2014/main" xmlns="" id="{A384B250-80EF-FC9C-46DC-7C1C14A153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/>
        </p:blipFill>
        <p:spPr>
          <a:xfrm>
            <a:off x="305314" y="244867"/>
            <a:ext cx="914400" cy="914400"/>
          </a:xfrm>
          <a:prstGeom prst="rect">
            <a:avLst/>
          </a:prstGeom>
        </p:spPr>
      </p:pic>
      <p:sp>
        <p:nvSpPr>
          <p:cNvPr id="7" name="Объект 6">
            <a:extLst>
              <a:ext uri="{FF2B5EF4-FFF2-40B4-BE49-F238E27FC236}">
                <a16:creationId xmlns:a16="http://schemas.microsoft.com/office/drawing/2014/main" xmlns="" id="{457652EC-821B-F00D-D7F5-F04CD87E1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714" y="1422399"/>
            <a:ext cx="10544024" cy="4920343"/>
          </a:xfrm>
        </p:spPr>
        <p:txBody>
          <a:bodyPr>
            <a:normAutofit/>
          </a:bodyPr>
          <a:lstStyle/>
          <a:p>
            <a:pPr marL="5715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Групповая - обучающиеся работают в группах из 3 - 6 человек или в парах;</a:t>
            </a:r>
          </a:p>
          <a:p>
            <a:pPr marL="5715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Парная – предполагает работу обучающихся в паре;</a:t>
            </a:r>
          </a:p>
          <a:p>
            <a:pPr marL="5715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Фронтальная - совместные действия всех обучающихся под руководством преподавателя;</a:t>
            </a:r>
          </a:p>
          <a:p>
            <a:pPr marL="5715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Индивидуальная - самостоятельная работа каждого обучающегося в отдельности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CCF6D9CE-45F8-178C-164F-1BC4B81C59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36449" y="244867"/>
            <a:ext cx="81915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07668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5109" y="244867"/>
            <a:ext cx="9875520" cy="1356360"/>
          </a:xfrm>
        </p:spPr>
        <p:txBody>
          <a:bodyPr rtlCol="0"/>
          <a:lstStyle/>
          <a:p>
            <a:pPr rtl="0"/>
            <a:r>
              <a:rPr lang="ru-RU" dirty="0">
                <a:latin typeface="Rockwell" panose="02060603020205020403" pitchFamily="18" charset="0"/>
              </a:rPr>
              <a:t>Методы обучения</a:t>
            </a:r>
          </a:p>
        </p:txBody>
      </p:sp>
      <p:pic>
        <p:nvPicPr>
          <p:cNvPr id="3" name="Графический объект 4" descr="Аудитория">
            <a:extLst>
              <a:ext uri="{FF2B5EF4-FFF2-40B4-BE49-F238E27FC236}">
                <a16:creationId xmlns:a16="http://schemas.microsoft.com/office/drawing/2014/main" xmlns="" id="{A384B250-80EF-FC9C-46DC-7C1C14A153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/>
        </p:blipFill>
        <p:spPr>
          <a:xfrm>
            <a:off x="305314" y="244867"/>
            <a:ext cx="914400" cy="914400"/>
          </a:xfrm>
          <a:prstGeom prst="rect">
            <a:avLst/>
          </a:prstGeom>
        </p:spPr>
      </p:pic>
      <p:sp>
        <p:nvSpPr>
          <p:cNvPr id="7" name="Объект 6">
            <a:extLst>
              <a:ext uri="{FF2B5EF4-FFF2-40B4-BE49-F238E27FC236}">
                <a16:creationId xmlns:a16="http://schemas.microsoft.com/office/drawing/2014/main" xmlns="" id="{457652EC-821B-F00D-D7F5-F04CD87E1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371" y="1422399"/>
            <a:ext cx="10892367" cy="4920344"/>
          </a:xfrm>
        </p:spPr>
        <p:txBody>
          <a:bodyPr>
            <a:normAutofit lnSpcReduction="10000"/>
          </a:bodyPr>
          <a:lstStyle/>
          <a:p>
            <a:pPr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способы взаимосвязанной деятельности преподавателя и студентов, направленные на овладение обучающимися знаниями, умениями, на достижение личностных, метапредметных и предметных результатов, формирование ПК и ОК, на воспитание и развитие в процессе обучения.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Функции:</a:t>
            </a:r>
          </a:p>
          <a:p>
            <a:pPr marL="5715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– изложение и объяснение материала преподавателем; </a:t>
            </a:r>
          </a:p>
          <a:p>
            <a:pPr marL="5715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студентов практическим умениям; </a:t>
            </a:r>
          </a:p>
          <a:p>
            <a:pPr marL="5715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познавательной деятельности самих студентов; </a:t>
            </a:r>
          </a:p>
          <a:p>
            <a:pPr marL="5715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руководства преподавателем познавательной деятельности студентов, т.е. указание способа действия; </a:t>
            </a:r>
          </a:p>
          <a:p>
            <a:pPr marL="5715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воспитывающая (создание обстановки сотрудничества, коллективного сопереживания, отношения взаимной помощи, ответственности).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DE592F7E-2EF2-3413-3305-89B8B36637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32609" y="325829"/>
            <a:ext cx="81915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53823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авнобедренный треугольник 5">
            <a:extLst>
              <a:ext uri="{FF2B5EF4-FFF2-40B4-BE49-F238E27FC236}">
                <a16:creationId xmlns:a16="http://schemas.microsoft.com/office/drawing/2014/main" xmlns="" id="{8D3BE2EB-D418-020A-BE7A-DBBDBB178AA7}"/>
              </a:ext>
            </a:extLst>
          </p:cNvPr>
          <p:cNvSpPr/>
          <p:nvPr/>
        </p:nvSpPr>
        <p:spPr>
          <a:xfrm>
            <a:off x="744326" y="1147927"/>
            <a:ext cx="4999234" cy="5394957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5109" y="244867"/>
            <a:ext cx="9875520" cy="1356360"/>
          </a:xfrm>
        </p:spPr>
        <p:txBody>
          <a:bodyPr rtlCol="0"/>
          <a:lstStyle/>
          <a:p>
            <a:pPr rtl="0"/>
            <a:r>
              <a:rPr lang="ru-RU" dirty="0">
                <a:latin typeface="Rockwell" panose="02060603020205020403" pitchFamily="18" charset="0"/>
              </a:rPr>
              <a:t>Эффективность обучения</a:t>
            </a:r>
          </a:p>
        </p:txBody>
      </p:sp>
      <p:pic>
        <p:nvPicPr>
          <p:cNvPr id="3" name="Графический объект 4" descr="Аудитория">
            <a:extLst>
              <a:ext uri="{FF2B5EF4-FFF2-40B4-BE49-F238E27FC236}">
                <a16:creationId xmlns:a16="http://schemas.microsoft.com/office/drawing/2014/main" xmlns="" id="{A384B250-80EF-FC9C-46DC-7C1C14A153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/>
        </p:blipFill>
        <p:spPr>
          <a:xfrm>
            <a:off x="305314" y="244867"/>
            <a:ext cx="914400" cy="914400"/>
          </a:xfrm>
          <a:prstGeom prst="rect">
            <a:avLst/>
          </a:prstGeom>
        </p:spPr>
      </p:pic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13FFD300-7C83-DC43-939E-7AE1674448CC}"/>
              </a:ext>
            </a:extLst>
          </p:cNvPr>
          <p:cNvCxnSpPr>
            <a:cxnSpLocks/>
          </p:cNvCxnSpPr>
          <p:nvPr/>
        </p:nvCxnSpPr>
        <p:spPr>
          <a:xfrm>
            <a:off x="2435239" y="1978447"/>
            <a:ext cx="15385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CB9D9180-20F0-A643-9CE6-657DDCA831F5}"/>
              </a:ext>
            </a:extLst>
          </p:cNvPr>
          <p:cNvCxnSpPr>
            <a:cxnSpLocks/>
          </p:cNvCxnSpPr>
          <p:nvPr/>
        </p:nvCxnSpPr>
        <p:spPr>
          <a:xfrm>
            <a:off x="1901371" y="2717801"/>
            <a:ext cx="243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85FBFDA4-410C-66BC-5C4B-E35FA34A74B5}"/>
              </a:ext>
            </a:extLst>
          </p:cNvPr>
          <p:cNvCxnSpPr>
            <a:cxnSpLocks/>
          </p:cNvCxnSpPr>
          <p:nvPr/>
        </p:nvCxnSpPr>
        <p:spPr>
          <a:xfrm>
            <a:off x="1445109" y="4249057"/>
            <a:ext cx="35187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16C336EF-DD25-3703-51A7-878F7BC0C1BB}"/>
              </a:ext>
            </a:extLst>
          </p:cNvPr>
          <p:cNvCxnSpPr>
            <a:cxnSpLocks/>
          </p:cNvCxnSpPr>
          <p:nvPr/>
        </p:nvCxnSpPr>
        <p:spPr>
          <a:xfrm>
            <a:off x="914400" y="5025572"/>
            <a:ext cx="46590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26377B8B-2A7C-024F-A3D3-E28A3915A4CD}"/>
              </a:ext>
            </a:extLst>
          </p:cNvPr>
          <p:cNvCxnSpPr>
            <a:cxnSpLocks/>
          </p:cNvCxnSpPr>
          <p:nvPr/>
        </p:nvCxnSpPr>
        <p:spPr>
          <a:xfrm>
            <a:off x="406914" y="5700486"/>
            <a:ext cx="52681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xmlns="" id="{4ACA109B-96AA-2053-485C-578DB90740AF}"/>
              </a:ext>
            </a:extLst>
          </p:cNvPr>
          <p:cNvCxnSpPr>
            <a:cxnSpLocks/>
          </p:cNvCxnSpPr>
          <p:nvPr/>
        </p:nvCxnSpPr>
        <p:spPr>
          <a:xfrm>
            <a:off x="1763485" y="3429000"/>
            <a:ext cx="27504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21BCDE79-394F-7A37-81AC-94619034A725}"/>
              </a:ext>
            </a:extLst>
          </p:cNvPr>
          <p:cNvSpPr txBox="1"/>
          <p:nvPr/>
        </p:nvSpPr>
        <p:spPr>
          <a:xfrm>
            <a:off x="2859315" y="1516782"/>
            <a:ext cx="769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5%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01A01075-D1AA-BC97-F408-44CD891A9DEA}"/>
              </a:ext>
            </a:extLst>
          </p:cNvPr>
          <p:cNvSpPr txBox="1"/>
          <p:nvPr/>
        </p:nvSpPr>
        <p:spPr>
          <a:xfrm>
            <a:off x="2728686" y="2178169"/>
            <a:ext cx="10305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10%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856106A8-1628-B2CF-A1C5-97F9B97223DD}"/>
              </a:ext>
            </a:extLst>
          </p:cNvPr>
          <p:cNvSpPr txBox="1"/>
          <p:nvPr/>
        </p:nvSpPr>
        <p:spPr>
          <a:xfrm>
            <a:off x="2706914" y="2944995"/>
            <a:ext cx="10740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20%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3DA09868-65D1-ED81-3994-A8A13377C899}"/>
              </a:ext>
            </a:extLst>
          </p:cNvPr>
          <p:cNvSpPr txBox="1"/>
          <p:nvPr/>
        </p:nvSpPr>
        <p:spPr>
          <a:xfrm>
            <a:off x="2647276" y="3775936"/>
            <a:ext cx="11144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30%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5BF4DFE6-DCC2-CAB5-1846-67A0D931098A}"/>
              </a:ext>
            </a:extLst>
          </p:cNvPr>
          <p:cNvSpPr txBox="1"/>
          <p:nvPr/>
        </p:nvSpPr>
        <p:spPr>
          <a:xfrm>
            <a:off x="2757714" y="4545575"/>
            <a:ext cx="9724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50%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D600702F-EDAB-C245-A04F-6751F09E7D0D}"/>
              </a:ext>
            </a:extLst>
          </p:cNvPr>
          <p:cNvSpPr txBox="1"/>
          <p:nvPr/>
        </p:nvSpPr>
        <p:spPr>
          <a:xfrm>
            <a:off x="2647276" y="5256774"/>
            <a:ext cx="11103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75%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4DE95C2C-6F24-CD8E-BD3E-46382DA37EB3}"/>
              </a:ext>
            </a:extLst>
          </p:cNvPr>
          <p:cNvSpPr txBox="1"/>
          <p:nvPr/>
        </p:nvSpPr>
        <p:spPr>
          <a:xfrm>
            <a:off x="2398485" y="6006480"/>
            <a:ext cx="14804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90-95%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3BD6750B-5CA4-09D3-E9B1-C643B043FE8B}"/>
              </a:ext>
            </a:extLst>
          </p:cNvPr>
          <p:cNvSpPr txBox="1"/>
          <p:nvPr/>
        </p:nvSpPr>
        <p:spPr>
          <a:xfrm flipH="1">
            <a:off x="4067583" y="1328172"/>
            <a:ext cx="1251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83EE5347-AACE-14F9-2FC5-B0E1AEDB4421}"/>
              </a:ext>
            </a:extLst>
          </p:cNvPr>
          <p:cNvSpPr txBox="1"/>
          <p:nvPr/>
        </p:nvSpPr>
        <p:spPr>
          <a:xfrm flipH="1">
            <a:off x="4132131" y="2085072"/>
            <a:ext cx="3574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самостоятельная работа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F8488B43-5CF7-C774-454C-919544110597}"/>
              </a:ext>
            </a:extLst>
          </p:cNvPr>
          <p:cNvSpPr txBox="1"/>
          <p:nvPr/>
        </p:nvSpPr>
        <p:spPr>
          <a:xfrm flipH="1">
            <a:off x="4513942" y="2799749"/>
            <a:ext cx="3574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аудио-, видео-методы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01A4EBE5-6663-9423-BC9E-0CE98FDFF933}"/>
              </a:ext>
            </a:extLst>
          </p:cNvPr>
          <p:cNvSpPr txBox="1"/>
          <p:nvPr/>
        </p:nvSpPr>
        <p:spPr>
          <a:xfrm flipH="1">
            <a:off x="4862759" y="3630160"/>
            <a:ext cx="3574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демонстрация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491B72C1-FA39-152F-DDA4-08061C57C359}"/>
              </a:ext>
            </a:extLst>
          </p:cNvPr>
          <p:cNvSpPr txBox="1"/>
          <p:nvPr/>
        </p:nvSpPr>
        <p:spPr>
          <a:xfrm flipH="1">
            <a:off x="5303160" y="4349132"/>
            <a:ext cx="3574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в малых группах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0552C39E-EB2E-4B27-2B14-79E2D3680745}"/>
              </a:ext>
            </a:extLst>
          </p:cNvPr>
          <p:cNvSpPr txBox="1"/>
          <p:nvPr/>
        </p:nvSpPr>
        <p:spPr>
          <a:xfrm flipH="1">
            <a:off x="5649157" y="5131627"/>
            <a:ext cx="3574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работа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D390FC59-E706-01D4-E3E9-854CC0A830FF}"/>
              </a:ext>
            </a:extLst>
          </p:cNvPr>
          <p:cNvSpPr txBox="1"/>
          <p:nvPr/>
        </p:nvSpPr>
        <p:spPr>
          <a:xfrm flipH="1">
            <a:off x="5919139" y="5914654"/>
            <a:ext cx="5924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коллективные способы обучения  </a:t>
            </a:r>
          </a:p>
        </p:txBody>
      </p:sp>
      <p:pic>
        <p:nvPicPr>
          <p:cNvPr id="42" name="Рисунок 41">
            <a:extLst>
              <a:ext uri="{FF2B5EF4-FFF2-40B4-BE49-F238E27FC236}">
                <a16:creationId xmlns:a16="http://schemas.microsoft.com/office/drawing/2014/main" xmlns="" id="{7A6F9BBE-F53E-9DB5-0207-154C8E4BE2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36449" y="325829"/>
            <a:ext cx="81915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421781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5109" y="244867"/>
            <a:ext cx="9875520" cy="1356360"/>
          </a:xfrm>
        </p:spPr>
        <p:txBody>
          <a:bodyPr rtlCol="0"/>
          <a:lstStyle/>
          <a:p>
            <a:pPr rtl="0"/>
            <a:r>
              <a:rPr lang="ru-RU" dirty="0">
                <a:latin typeface="Rockwell" panose="02060603020205020403" pitchFamily="18" charset="0"/>
              </a:rPr>
              <a:t>Отчего зависит эффективность обучения?</a:t>
            </a:r>
          </a:p>
        </p:txBody>
      </p:sp>
      <p:pic>
        <p:nvPicPr>
          <p:cNvPr id="3" name="Графический объект 4" descr="Аудитория">
            <a:extLst>
              <a:ext uri="{FF2B5EF4-FFF2-40B4-BE49-F238E27FC236}">
                <a16:creationId xmlns:a16="http://schemas.microsoft.com/office/drawing/2014/main" xmlns="" id="{A384B250-80EF-FC9C-46DC-7C1C14A153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/>
        </p:blipFill>
        <p:spPr>
          <a:xfrm>
            <a:off x="305314" y="244867"/>
            <a:ext cx="914400" cy="914400"/>
          </a:xfrm>
          <a:prstGeom prst="rect">
            <a:avLst/>
          </a:prstGeom>
        </p:spPr>
      </p:pic>
      <p:sp>
        <p:nvSpPr>
          <p:cNvPr id="7" name="Объект 6">
            <a:extLst>
              <a:ext uri="{FF2B5EF4-FFF2-40B4-BE49-F238E27FC236}">
                <a16:creationId xmlns:a16="http://schemas.microsoft.com/office/drawing/2014/main" xmlns="" id="{457652EC-821B-F00D-D7F5-F04CD87E1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514" y="1692789"/>
            <a:ext cx="10892367" cy="4920344"/>
          </a:xfrm>
        </p:spPr>
        <p:txBody>
          <a:bodyPr>
            <a:normAutofit/>
          </a:bodyPr>
          <a:lstStyle/>
          <a:p>
            <a:pPr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1.От четкости  определения задач, цели и структуры урока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От выбора инновационных форм  обучения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От использования методических приёмов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От умения организовывать  активную познавательную деятельность  обучающихся на уроке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5.От  наличия передовых образовательных  технологий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От применения современных средств обучения (ТСО,  ЭОР и др.)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От квалификации педагога и взаимопонимания с обучающимися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CA5EBB3A-7F06-0F9C-1C42-DA61B340B0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36449" y="297316"/>
            <a:ext cx="81915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31970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2474979"/>
            <a:ext cx="9875520" cy="1356360"/>
          </a:xfrm>
        </p:spPr>
        <p:txBody>
          <a:bodyPr rtlCol="0"/>
          <a:lstStyle/>
          <a:p>
            <a:pPr algn="ctr" rtl="0"/>
            <a:r>
              <a:rPr lang="ru-RU" dirty="0">
                <a:latin typeface="Rockwell" panose="02060603020205020403" pitchFamily="18" charset="0"/>
              </a:rPr>
              <a:t>Спасибо за внимание</a:t>
            </a:r>
          </a:p>
        </p:txBody>
      </p:sp>
      <p:pic>
        <p:nvPicPr>
          <p:cNvPr id="3" name="Графический объект 4" descr="Аудитория">
            <a:extLst>
              <a:ext uri="{FF2B5EF4-FFF2-40B4-BE49-F238E27FC236}">
                <a16:creationId xmlns:a16="http://schemas.microsoft.com/office/drawing/2014/main" xmlns="" id="{A384B250-80EF-FC9C-46DC-7C1C14A153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/>
        </p:blipFill>
        <p:spPr>
          <a:xfrm>
            <a:off x="305314" y="244867"/>
            <a:ext cx="914400" cy="91440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AD82F7C6-2A6F-57B9-7D46-61E242D175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837473B0-CC2E-450A-ABE3-18F120FF3D39}">
                <a1611:picAttrSrcUrl xmlns:a1611="http://schemas.microsoft.com/office/drawing/2016/11/main" xmlns="" r:id="rId6"/>
              </a:ext>
            </a:extLst>
          </a:blip>
          <a:stretch>
            <a:fillRect/>
          </a:stretch>
        </p:blipFill>
        <p:spPr>
          <a:xfrm>
            <a:off x="5025429" y="3269412"/>
            <a:ext cx="2496317" cy="2496317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39BAC55E-CEAD-5A54-03F3-DD93FF43C50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033760" y="244867"/>
            <a:ext cx="81915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10168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D699F35-1401-4ECD-9F96-7017DB9FA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7143" y="1325374"/>
            <a:ext cx="9461390" cy="2103626"/>
          </a:xfrm>
        </p:spPr>
        <p:txBody>
          <a:bodyPr rtlCol="0">
            <a:normAutofit/>
          </a:bodyPr>
          <a:lstStyle/>
          <a:p>
            <a:pPr algn="r" rtl="0"/>
            <a:r>
              <a:rPr lang="ru-RU" sz="3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«Если мы будем учить сегодня так, как мы учили вчера, мы украдем  у наших детей завтра»</a:t>
            </a:r>
          </a:p>
          <a:p>
            <a:pPr algn="r" rtl="0"/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Джон Дьюи</a:t>
            </a:r>
          </a:p>
          <a:p>
            <a:pPr algn="r" rtl="0"/>
            <a:endParaRPr lang="ru-RU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90FE88B-72CB-ED7C-A6AB-5356197C7F46}"/>
              </a:ext>
            </a:extLst>
          </p:cNvPr>
          <p:cNvSpPr txBox="1"/>
          <p:nvPr/>
        </p:nvSpPr>
        <p:spPr>
          <a:xfrm>
            <a:off x="5747657" y="5652458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Бузмакова Оксана Иосифовна, методист</a:t>
            </a:r>
          </a:p>
          <a:p>
            <a:pPr algn="r"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Тел. 8-920-562-79-84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C3C7284-DDE9-151A-9C01-2B2EFC5C9F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1874" y="241029"/>
            <a:ext cx="81915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2972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858" y="10160"/>
            <a:ext cx="9875520" cy="1356360"/>
          </a:xfrm>
        </p:spPr>
        <p:txBody>
          <a:bodyPr rtlCol="0"/>
          <a:lstStyle/>
          <a:p>
            <a:pPr rtl="0"/>
            <a:r>
              <a:rPr lang="ru-RU" dirty="0">
                <a:latin typeface="Rockwell" panose="02060603020205020403" pitchFamily="18" charset="0"/>
              </a:rPr>
              <a:t>Виды учебных занятий</a:t>
            </a:r>
          </a:p>
        </p:txBody>
      </p:sp>
      <p:pic>
        <p:nvPicPr>
          <p:cNvPr id="7" name="Графический объект 6" descr="Солнце">
            <a:extLst>
              <a:ext uri="{FF2B5EF4-FFF2-40B4-BE49-F238E27FC236}">
                <a16:creationId xmlns:a16="http://schemas.microsoft.com/office/drawing/2014/main" xmlns="" id="{6314C98B-D1E0-4291-8DE1-BABBB730A2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61936" y="231140"/>
            <a:ext cx="914400" cy="914400"/>
          </a:xfrm>
          <a:prstGeom prst="rect">
            <a:avLst/>
          </a:prstGeom>
        </p:spPr>
      </p:pic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37281447-E52B-9BCE-F733-E426DBB1F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086" y="1366520"/>
            <a:ext cx="11292114" cy="5260340"/>
          </a:xfrm>
        </p:spPr>
        <p:txBody>
          <a:bodyPr>
            <a:noAutofit/>
          </a:bodyPr>
          <a:lstStyle/>
          <a:p>
            <a:pPr marL="45720" indent="0">
              <a:lnSpc>
                <a:spcPct val="100000"/>
              </a:lnSpc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во ФГОС СПО прописаны следующие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учебных занятий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1280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лекция; </a:t>
            </a:r>
          </a:p>
          <a:p>
            <a:pPr marL="81280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семинар; </a:t>
            </a:r>
          </a:p>
          <a:p>
            <a:pPr marL="81280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практическое занятие;</a:t>
            </a:r>
          </a:p>
          <a:p>
            <a:pPr marL="81280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лабораторное занятие; </a:t>
            </a:r>
          </a:p>
          <a:p>
            <a:pPr marL="81280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урок; </a:t>
            </a:r>
          </a:p>
          <a:p>
            <a:pPr marL="81280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консультация. 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 основной дидактической единицей учебного процесса уже более 500 лет является 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– законченная, ограниченная во времени часть учебного процесса, в котором представлены цель, содержание, средства, методы обучения.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B8BF325E-B604-9D2E-5E52-BB55257F0D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50714" y="231140"/>
            <a:ext cx="81915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24077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858" y="10160"/>
            <a:ext cx="9875520" cy="1356360"/>
          </a:xfrm>
        </p:spPr>
        <p:txBody>
          <a:bodyPr rtlCol="0"/>
          <a:lstStyle/>
          <a:p>
            <a:pPr rtl="0"/>
            <a:r>
              <a:rPr lang="ru-RU" dirty="0">
                <a:latin typeface="Rockwell" panose="02060603020205020403" pitchFamily="18" charset="0"/>
              </a:rPr>
              <a:t>Что такое УРОК?</a:t>
            </a:r>
          </a:p>
        </p:txBody>
      </p:sp>
      <p:pic>
        <p:nvPicPr>
          <p:cNvPr id="7" name="Графический объект 6" descr="Солнце">
            <a:extLst>
              <a:ext uri="{FF2B5EF4-FFF2-40B4-BE49-F238E27FC236}">
                <a16:creationId xmlns:a16="http://schemas.microsoft.com/office/drawing/2014/main" xmlns="" id="{6314C98B-D1E0-4291-8DE1-BABBB730A2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61936" y="231140"/>
            <a:ext cx="914400" cy="914400"/>
          </a:xfrm>
          <a:prstGeom prst="rect">
            <a:avLst/>
          </a:prstGeom>
        </p:spPr>
      </p:pic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37281447-E52B-9BCE-F733-E426DBB1F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620" y="2750820"/>
            <a:ext cx="3112635" cy="1356360"/>
          </a:xfrm>
        </p:spPr>
        <p:txBody>
          <a:bodyPr>
            <a:noAutofit/>
          </a:bodyPr>
          <a:lstStyle/>
          <a:p>
            <a:pPr marL="45720" indent="0" algn="ctr">
              <a:lnSpc>
                <a:spcPct val="100000"/>
              </a:lnSpc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Познавательная деятельность обучающихся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5938995B-8682-B928-6C9C-B0DD306629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00776" y="1071229"/>
            <a:ext cx="3390447" cy="2564101"/>
          </a:xfrm>
          <a:prstGeom prst="rect">
            <a:avLst/>
          </a:prstGeom>
        </p:spPr>
      </p:pic>
      <p:sp>
        <p:nvSpPr>
          <p:cNvPr id="6" name="Объект 4">
            <a:extLst>
              <a:ext uri="{FF2B5EF4-FFF2-40B4-BE49-F238E27FC236}">
                <a16:creationId xmlns:a16="http://schemas.microsoft.com/office/drawing/2014/main" xmlns="" id="{E77D71CC-95BA-4EC1-E813-B421A7A449F0}"/>
              </a:ext>
            </a:extLst>
          </p:cNvPr>
          <p:cNvSpPr txBox="1">
            <a:spLocks/>
          </p:cNvSpPr>
          <p:nvPr/>
        </p:nvSpPr>
        <p:spPr>
          <a:xfrm>
            <a:off x="1658198" y="4601544"/>
            <a:ext cx="3112635" cy="1381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lnSpc>
                <a:spcPct val="100000"/>
              </a:lnSpc>
              <a:buFont typeface="Corbel" pitchFamily="34" charset="0"/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Организационная роль преподавателя</a:t>
            </a:r>
          </a:p>
        </p:txBody>
      </p:sp>
      <p:sp>
        <p:nvSpPr>
          <p:cNvPr id="8" name="Объект 4">
            <a:extLst>
              <a:ext uri="{FF2B5EF4-FFF2-40B4-BE49-F238E27FC236}">
                <a16:creationId xmlns:a16="http://schemas.microsoft.com/office/drawing/2014/main" xmlns="" id="{4C978394-9A91-8FC2-5FA8-4580422392D1}"/>
              </a:ext>
            </a:extLst>
          </p:cNvPr>
          <p:cNvSpPr txBox="1">
            <a:spLocks/>
          </p:cNvSpPr>
          <p:nvPr/>
        </p:nvSpPr>
        <p:spPr>
          <a:xfrm>
            <a:off x="4873851" y="4601544"/>
            <a:ext cx="3112635" cy="1135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lnSpc>
                <a:spcPct val="100000"/>
              </a:lnSpc>
              <a:buFont typeface="Corbel" pitchFamily="34" charset="0"/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Учебное сотрудничество</a:t>
            </a:r>
          </a:p>
        </p:txBody>
      </p:sp>
      <p:sp>
        <p:nvSpPr>
          <p:cNvPr id="9" name="Объект 4">
            <a:extLst>
              <a:ext uri="{FF2B5EF4-FFF2-40B4-BE49-F238E27FC236}">
                <a16:creationId xmlns:a16="http://schemas.microsoft.com/office/drawing/2014/main" xmlns="" id="{DA02EE17-CB2E-A945-834B-1933DD9A1695}"/>
              </a:ext>
            </a:extLst>
          </p:cNvPr>
          <p:cNvSpPr txBox="1">
            <a:spLocks/>
          </p:cNvSpPr>
          <p:nvPr/>
        </p:nvSpPr>
        <p:spPr>
          <a:xfrm>
            <a:off x="8192521" y="4601544"/>
            <a:ext cx="3686743" cy="1356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lnSpc>
                <a:spcPct val="100000"/>
              </a:lnSpc>
              <a:buFont typeface="Corbel" pitchFamily="34" charset="0"/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триединое цели (развитие, обучение, воспитание)</a:t>
            </a:r>
          </a:p>
        </p:txBody>
      </p:sp>
      <p:sp>
        <p:nvSpPr>
          <p:cNvPr id="10" name="Объект 4">
            <a:extLst>
              <a:ext uri="{FF2B5EF4-FFF2-40B4-BE49-F238E27FC236}">
                <a16:creationId xmlns:a16="http://schemas.microsoft.com/office/drawing/2014/main" xmlns="" id="{E8474792-78EA-6450-0AC5-547407021A14}"/>
              </a:ext>
            </a:extLst>
          </p:cNvPr>
          <p:cNvSpPr txBox="1">
            <a:spLocks/>
          </p:cNvSpPr>
          <p:nvPr/>
        </p:nvSpPr>
        <p:spPr>
          <a:xfrm>
            <a:off x="8479574" y="2588381"/>
            <a:ext cx="3112635" cy="1356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lnSpc>
                <a:spcPct val="100000"/>
              </a:lnSpc>
              <a:buFont typeface="Corbel" pitchFamily="34" charset="0"/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Активные и интерактивные формы работы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6A950A2C-AAC8-70CC-E47A-7B5429CD1EE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82634" y="231140"/>
            <a:ext cx="81915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42507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766" y="244867"/>
            <a:ext cx="9875520" cy="1356360"/>
          </a:xfrm>
        </p:spPr>
        <p:txBody>
          <a:bodyPr rtlCol="0"/>
          <a:lstStyle/>
          <a:p>
            <a:pPr rtl="0"/>
            <a:r>
              <a:rPr lang="ru-RU" dirty="0">
                <a:latin typeface="Rockwell" panose="02060603020205020403" pitchFamily="18" charset="0"/>
              </a:rPr>
              <a:t>Требования к современному уроку по ФГОС</a:t>
            </a:r>
          </a:p>
        </p:txBody>
      </p:sp>
      <p:pic>
        <p:nvPicPr>
          <p:cNvPr id="5" name="Графический объект 4" descr="Карандаш">
            <a:extLst>
              <a:ext uri="{FF2B5EF4-FFF2-40B4-BE49-F238E27FC236}">
                <a16:creationId xmlns:a16="http://schemas.microsoft.com/office/drawing/2014/main" xmlns="" id="{0A74E1BB-B1CA-413B-8313-F68AA049A9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29224" y="378229"/>
            <a:ext cx="767542" cy="767542"/>
          </a:xfrm>
          <a:prstGeom prst="rect">
            <a:avLst/>
          </a:prstGeom>
        </p:spPr>
      </p:pic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50DA1F9E-6663-A303-4F87-EC0504ADF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44" y="1598457"/>
            <a:ext cx="11190514" cy="4497543"/>
          </a:xfrm>
        </p:spPr>
        <p:txBody>
          <a:bodyPr>
            <a:normAutofit fontScale="92500"/>
          </a:bodyPr>
          <a:lstStyle/>
          <a:p>
            <a:pPr marL="685800" indent="-457200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личностно - ориентированный, индивидуальный характер;</a:t>
            </a:r>
          </a:p>
          <a:p>
            <a:pPr marL="685800" indent="-457200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приоритете самостоятельная работа обучающихся, а не преподавателя;</a:t>
            </a:r>
          </a:p>
          <a:p>
            <a:pPr marL="685800" indent="-457200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практический, деятельностный подход;</a:t>
            </a:r>
          </a:p>
          <a:p>
            <a:pPr marL="685800" indent="-457200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урок направлен на развитие общих и профессиональных компетенций, личностных результатов, умений и знаний;</a:t>
            </a:r>
          </a:p>
          <a:p>
            <a:pPr marL="685800" indent="-457200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учителя — помогать в освоении новых знаний и направлять учебный процесс.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9A55A919-350C-7ACC-7421-926D43BD42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07933" y="244867"/>
            <a:ext cx="81915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2404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766" y="244867"/>
            <a:ext cx="9875520" cy="1356360"/>
          </a:xfrm>
        </p:spPr>
        <p:txBody>
          <a:bodyPr rtlCol="0"/>
          <a:lstStyle/>
          <a:p>
            <a:pPr rtl="0"/>
            <a:r>
              <a:rPr lang="ru-RU" dirty="0">
                <a:latin typeface="Rockwell" panose="02060603020205020403" pitchFamily="18" charset="0"/>
              </a:rPr>
              <a:t>Требования к технике проведения урока</a:t>
            </a:r>
          </a:p>
        </p:txBody>
      </p:sp>
      <p:pic>
        <p:nvPicPr>
          <p:cNvPr id="5" name="Графический объект 4" descr="Карандаш">
            <a:extLst>
              <a:ext uri="{FF2B5EF4-FFF2-40B4-BE49-F238E27FC236}">
                <a16:creationId xmlns:a16="http://schemas.microsoft.com/office/drawing/2014/main" xmlns="" id="{0A74E1BB-B1CA-413B-8313-F68AA049A9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29224" y="378229"/>
            <a:ext cx="767542" cy="767542"/>
          </a:xfrm>
          <a:prstGeom prst="rect">
            <a:avLst/>
          </a:prstGeom>
        </p:spPr>
      </p:pic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xmlns="" id="{CC63C71C-2859-B15B-4A7B-EBA8DCDB14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78895397"/>
              </p:ext>
            </p:extLst>
          </p:nvPr>
        </p:nvGraphicFramePr>
        <p:xfrm>
          <a:off x="856343" y="1601228"/>
          <a:ext cx="10755086" cy="4821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9600">
                  <a:extLst>
                    <a:ext uri="{9D8B030D-6E8A-4147-A177-3AD203B41FA5}">
                      <a16:colId xmlns:a16="http://schemas.microsoft.com/office/drawing/2014/main" xmlns="" val="1632362810"/>
                    </a:ext>
                  </a:extLst>
                </a:gridCol>
                <a:gridCol w="7605486">
                  <a:extLst>
                    <a:ext uri="{9D8B030D-6E8A-4147-A177-3AD203B41FA5}">
                      <a16:colId xmlns:a16="http://schemas.microsoft.com/office/drawing/2014/main" xmlns="" val="1327831459"/>
                    </a:ext>
                  </a:extLst>
                </a:gridCol>
              </a:tblGrid>
              <a:tr h="477307">
                <a:tc>
                  <a:txBody>
                    <a:bodyPr/>
                    <a:lstStyle/>
                    <a:p>
                      <a:r>
                        <a:rPr lang="ru-RU" sz="2000" dirty="0"/>
                        <a:t>Требования к уроку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Урок современного типа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54462371"/>
                  </a:ext>
                </a:extLst>
              </a:tr>
              <a:tr h="445982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Объявление темы урока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Формулируют сами обучающиеся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57368382"/>
                  </a:ext>
                </a:extLst>
              </a:tr>
              <a:tr h="445982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Сообщение целей и задач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Формулируют сами обучающиеся, определив границы знания и незнания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9923068"/>
                  </a:ext>
                </a:extLst>
              </a:tr>
              <a:tr h="445982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Планирование обучающимися способов достижения намеченной цели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05991116"/>
                  </a:ext>
                </a:extLst>
              </a:tr>
              <a:tr h="445982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Практическая деятельность учащихся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Обучающиеся осуществляют учебные действия по намеченному плану (применяется групповой, индивидуальный методы)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61126613"/>
                  </a:ext>
                </a:extLst>
              </a:tr>
              <a:tr h="445982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контроля</a:t>
                      </a:r>
                    </a:p>
                    <a:p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Обучающиеся осуществляют контроль (применяются формы самоконтроля, взаимоконтроля)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21207096"/>
                  </a:ext>
                </a:extLst>
              </a:tr>
              <a:tr h="445982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коррекции</a:t>
                      </a:r>
                    </a:p>
                    <a:p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Обучающиеся формулируют затруднения и осуществляют коррекцию самостоятельно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66507802"/>
                  </a:ext>
                </a:extLst>
              </a:tr>
              <a:tr h="445982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Оценивание учащихся</a:t>
                      </a:r>
                    </a:p>
                    <a:p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Обучающиеся дают оценку деятельности по её результатам (</a:t>
                      </a:r>
                      <a:r>
                        <a:rPr lang="ru-RU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самооценивание</a:t>
                      </a:r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оценивание результатов деятельности товарищей)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51439369"/>
                  </a:ext>
                </a:extLst>
              </a:tr>
              <a:tr h="445982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 урока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Проводится рефлексия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25805623"/>
                  </a:ext>
                </a:extLst>
              </a:tr>
            </a:tbl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9C746BF4-F42C-2B58-7B94-C4E174BC72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36548" y="244867"/>
            <a:ext cx="81915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74118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480" y="235857"/>
            <a:ext cx="9875520" cy="1356360"/>
          </a:xfrm>
        </p:spPr>
        <p:txBody>
          <a:bodyPr rtlCol="0"/>
          <a:lstStyle/>
          <a:p>
            <a:pPr rtl="0"/>
            <a:r>
              <a:rPr lang="ru-RU" dirty="0">
                <a:latin typeface="Rockwell" panose="02060603020205020403" pitchFamily="18" charset="0"/>
              </a:rPr>
              <a:t>Структура урока приобретения новых знаний</a:t>
            </a:r>
          </a:p>
        </p:txBody>
      </p:sp>
      <p:pic>
        <p:nvPicPr>
          <p:cNvPr id="5" name="Графический объект 4" descr="Преподаватель">
            <a:extLst>
              <a:ext uri="{FF2B5EF4-FFF2-40B4-BE49-F238E27FC236}">
                <a16:creationId xmlns:a16="http://schemas.microsoft.com/office/drawing/2014/main" xmlns="" id="{79AA3F49-E7A4-4660-84DA-0DC43809C2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59080" y="152400"/>
            <a:ext cx="914400" cy="914400"/>
          </a:xfrm>
          <a:prstGeom prst="rect">
            <a:avLst/>
          </a:prstGeom>
        </p:spPr>
      </p:pic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4032C670-11C3-AB88-569B-A4037F654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90617"/>
            <a:ext cx="10972799" cy="5131526"/>
          </a:xfrm>
        </p:spPr>
        <p:txBody>
          <a:bodyPr>
            <a:normAutofit fontScale="85000" lnSpcReduction="10000"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Организационный этап;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Постановка цели и задач урока. Мотивация учебной деятельности обучающихся;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Актуализация знаний;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Первичное усвоение новых знаний;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Первичная проверка понимания;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Первичное закрепление;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Информация о домашнем задании, инструктаж по его выполнению;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Рефлексия (подведение итогов занятия)</a:t>
            </a:r>
          </a:p>
          <a:p>
            <a:pPr marL="18000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 урока: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 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лекция,</a:t>
            </a:r>
            <a:b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урок с элементами беседы,</a:t>
            </a:r>
            <a:b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лекция с элементами презентации,</a:t>
            </a:r>
            <a:b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урок конференция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08A3BFD6-BDD7-3918-0BBE-FFA7380497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13770" y="314325"/>
            <a:ext cx="81915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22258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766" y="244867"/>
            <a:ext cx="9875520" cy="1356360"/>
          </a:xfrm>
        </p:spPr>
        <p:txBody>
          <a:bodyPr rtlCol="0"/>
          <a:lstStyle/>
          <a:p>
            <a:pPr rtl="0"/>
            <a:r>
              <a:rPr lang="ru-RU" dirty="0">
                <a:latin typeface="Rockwell" panose="02060603020205020403" pitchFamily="18" charset="0"/>
              </a:rPr>
              <a:t> Структура урока совершенствования знаний, умений и навыков</a:t>
            </a:r>
          </a:p>
        </p:txBody>
      </p:sp>
      <p:pic>
        <p:nvPicPr>
          <p:cNvPr id="5" name="Графический объект 4" descr="Собрание">
            <a:extLst>
              <a:ext uri="{FF2B5EF4-FFF2-40B4-BE49-F238E27FC236}">
                <a16:creationId xmlns:a16="http://schemas.microsoft.com/office/drawing/2014/main" xmlns="" id="{BC7F4CA9-C0CE-4E72-97F6-F2A2156DD6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05314" y="244867"/>
            <a:ext cx="914400" cy="914400"/>
          </a:xfrm>
          <a:prstGeom prst="rect">
            <a:avLst/>
          </a:prstGeom>
        </p:spPr>
      </p:pic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AEBEAED1-7723-4523-8C42-EC662DFEF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171" y="1601227"/>
            <a:ext cx="10638971" cy="4872144"/>
          </a:xfrm>
        </p:spPr>
        <p:txBody>
          <a:bodyPr>
            <a:normAutofit fontScale="77500" lnSpcReduction="20000"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Организационный этап; 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Проверка домашнего задания. Актуализация опорных знаний и умений учащихся; 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Сообщение темы, постановка цели и задач урока. Мотивация учебной деятельности учащихся; 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Первичное закрепление в знакомой ситуации (типовые), в изменённой ситуации (конструктивные); 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Творческое применение и добывание знаний в новой ситуации (проблемные задания); 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Информация о домашнем задании, инструктаж по его выполнению; 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Рефлексия (подведение итогов занятия).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 урока:  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практикум,</a:t>
            </a:r>
            <a:b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экскурсия,</a:t>
            </a:r>
            <a:b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лабораторная работа,</a:t>
            </a:r>
            <a:b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деловая игра,</a:t>
            </a:r>
            <a:b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урок дискуссия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30A86D5B-C612-8F26-5D73-C4C5DB69E7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95234" y="244867"/>
            <a:ext cx="81915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40436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766" y="244867"/>
            <a:ext cx="8538847" cy="1356360"/>
          </a:xfrm>
        </p:spPr>
        <p:txBody>
          <a:bodyPr rtlCol="0"/>
          <a:lstStyle/>
          <a:p>
            <a:pPr rtl="0"/>
            <a:r>
              <a:rPr lang="ru-RU" dirty="0">
                <a:latin typeface="Rockwell" panose="02060603020205020403" pitchFamily="18" charset="0"/>
              </a:rPr>
              <a:t>Структура урока обобщения и систематизации знаний: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CD7777AD-497A-E5EE-BDB2-1B77D1C99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314" y="1601226"/>
            <a:ext cx="11552857" cy="5510773"/>
          </a:xfrm>
        </p:spPr>
        <p:txBody>
          <a:bodyPr>
            <a:noAutofit/>
          </a:bodyPr>
          <a:lstStyle/>
          <a:p>
            <a:pPr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Организационный этап; </a:t>
            </a:r>
          </a:p>
          <a:p>
            <a:pPr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Постановка цели и задач урока. Мотивация учебной деятельности учащихся. </a:t>
            </a:r>
          </a:p>
          <a:p>
            <a:pPr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Актуализация знаний; </a:t>
            </a:r>
          </a:p>
          <a:p>
            <a:pPr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Обобщение и систематизация знаний. Подготовка учащихся к обобщённой деятельности. Воспроизведение на новом уровне (переформулированные вопросы); </a:t>
            </a:r>
          </a:p>
          <a:p>
            <a:pPr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Применение знаний и умений в новой ситуации; </a:t>
            </a:r>
          </a:p>
          <a:p>
            <a:pPr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Контроль усвоения, обсуждение допущенных ошибок и их коррекция; </a:t>
            </a:r>
          </a:p>
          <a:p>
            <a:pPr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Формулирование выводов по изученному материалу; </a:t>
            </a:r>
          </a:p>
          <a:p>
            <a:pPr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Рефлексия (подведение итогов занятия)</a:t>
            </a:r>
          </a:p>
          <a:p>
            <a:pPr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 урока: 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семинары,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конференция,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обобщённый урок,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урок собеседование,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урок дискуссия, диспут.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Графический объект 4" descr="Собрание">
            <a:extLst>
              <a:ext uri="{FF2B5EF4-FFF2-40B4-BE49-F238E27FC236}">
                <a16:creationId xmlns:a16="http://schemas.microsoft.com/office/drawing/2014/main" xmlns="" id="{5F75B4C2-E66A-FCCF-5C4C-FF9570DAFF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05314" y="244867"/>
            <a:ext cx="914400" cy="9144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D494B24C-E36F-934C-EF28-8B50BBA669D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95234" y="251534"/>
            <a:ext cx="81915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10730122"/>
      </p:ext>
    </p:extLst>
  </p:cSld>
  <p:clrMapOvr>
    <a:masterClrMapping/>
  </p:clrMapOvr>
</p:sld>
</file>

<file path=ppt/theme/theme1.xml><?xml version="1.0" encoding="utf-8"?>
<a:theme xmlns:a="http://schemas.openxmlformats.org/drawingml/2006/main" name="Основа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asis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30450641_TF55885775" id="{C33D0CBF-F9CA-4A34-9E2D-8151EEE2EF8B}" vid="{3CA81E6F-428E-4031-9363-DE23986DC266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Обязанности учащегося и преподавателя</Template>
  <TotalTime>135</TotalTime>
  <Words>1068</Words>
  <Application>Microsoft Office PowerPoint</Application>
  <PresentationFormat>Произвольный</PresentationFormat>
  <Paragraphs>161</Paragraphs>
  <Slides>17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Основа</vt:lpstr>
      <vt:lpstr>основныЕ методическиЕ требования к структуре и содержанию учебного занятия</vt:lpstr>
      <vt:lpstr>Слайд 2</vt:lpstr>
      <vt:lpstr>Виды учебных занятий</vt:lpstr>
      <vt:lpstr>Что такое УРОК?</vt:lpstr>
      <vt:lpstr>Требования к современному уроку по ФГОС</vt:lpstr>
      <vt:lpstr>Требования к технике проведения урока</vt:lpstr>
      <vt:lpstr>Структура урока приобретения новых знаний</vt:lpstr>
      <vt:lpstr> Структура урока совершенствования знаний, умений и навыков</vt:lpstr>
      <vt:lpstr>Структура урока обобщения и систематизации знаний:</vt:lpstr>
      <vt:lpstr>Структура урока контроля знаний, умений, навыков: </vt:lpstr>
      <vt:lpstr>Структура комбинированного урока:</vt:lpstr>
      <vt:lpstr>Основные элементы урока:</vt:lpstr>
      <vt:lpstr>Формы обучения:</vt:lpstr>
      <vt:lpstr>Методы обучения</vt:lpstr>
      <vt:lpstr>Эффективность обучения</vt:lpstr>
      <vt:lpstr>Отчего зависит эффективность обучения?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методическиЕ требования к структуре и содержанию учебного занятия</dc:title>
  <dc:creator>User-O</dc:creator>
  <cp:lastModifiedBy>hp</cp:lastModifiedBy>
  <cp:revision>2</cp:revision>
  <dcterms:created xsi:type="dcterms:W3CDTF">2024-06-15T18:17:16Z</dcterms:created>
  <dcterms:modified xsi:type="dcterms:W3CDTF">2024-06-16T12:45:07Z</dcterms:modified>
</cp:coreProperties>
</file>