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96" r:id="rId10"/>
    <p:sldId id="266" r:id="rId11"/>
    <p:sldId id="263" r:id="rId12"/>
    <p:sldId id="265" r:id="rId13"/>
    <p:sldId id="293" r:id="rId14"/>
    <p:sldId id="294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5" r:id="rId29"/>
    <p:sldId id="304" r:id="rId30"/>
    <p:sldId id="305" r:id="rId31"/>
    <p:sldId id="286" r:id="rId32"/>
    <p:sldId id="306" r:id="rId33"/>
    <p:sldId id="288" r:id="rId34"/>
    <p:sldId id="303" r:id="rId35"/>
    <p:sldId id="302" r:id="rId3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3705" autoAdjust="0"/>
  </p:normalViewPr>
  <p:slideViewPr>
    <p:cSldViewPr snapToGrid="0">
      <p:cViewPr>
        <p:scale>
          <a:sx n="70" d="100"/>
          <a:sy n="70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Лист2!$B$4:$B$7</c:f>
              <c:strCache>
                <c:ptCount val="4"/>
                <c:pt idx="0">
                  <c:v>проблема 2</c:v>
                </c:pt>
                <c:pt idx="1">
                  <c:v>проблема 1 </c:v>
                </c:pt>
                <c:pt idx="2">
                  <c:v>проблема 3 </c:v>
                </c:pt>
                <c:pt idx="3">
                  <c:v>проблема 4</c:v>
                </c:pt>
              </c:strCache>
            </c:strRef>
          </c:cat>
          <c:val>
            <c:numRef>
              <c:f>Лист2!$C$4:$C$7</c:f>
              <c:numCache>
                <c:formatCode>General</c:formatCode>
                <c:ptCount val="4"/>
                <c:pt idx="0">
                  <c:v>50</c:v>
                </c:pt>
                <c:pt idx="1">
                  <c:v>90</c:v>
                </c:pt>
                <c:pt idx="2">
                  <c:v>100</c:v>
                </c:pt>
                <c:pt idx="3">
                  <c:v>180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Лист2!$B$4:$B$7</c:f>
              <c:strCache>
                <c:ptCount val="4"/>
                <c:pt idx="0">
                  <c:v>проблема 2</c:v>
                </c:pt>
                <c:pt idx="1">
                  <c:v>проблема 1 </c:v>
                </c:pt>
                <c:pt idx="2">
                  <c:v>проблема 3 </c:v>
                </c:pt>
                <c:pt idx="3">
                  <c:v>проблема 4</c:v>
                </c:pt>
              </c:strCache>
            </c:strRef>
          </c:cat>
          <c:val>
            <c:numRef>
              <c:f>Лист2!$D$4:$D$7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30893824"/>
        <c:axId val="130982464"/>
      </c:barChart>
      <c:lineChart>
        <c:grouping val="stacked"/>
        <c:varyColors val="0"/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Лист2!$B$4:$B$7</c:f>
              <c:strCache>
                <c:ptCount val="4"/>
                <c:pt idx="0">
                  <c:v>проблема 2</c:v>
                </c:pt>
                <c:pt idx="1">
                  <c:v>проблема 1 </c:v>
                </c:pt>
                <c:pt idx="2">
                  <c:v>проблема 3 </c:v>
                </c:pt>
                <c:pt idx="3">
                  <c:v>проблема 4</c:v>
                </c:pt>
              </c:strCache>
            </c:strRef>
          </c:cat>
          <c:val>
            <c:numRef>
              <c:f>Лист2!$E$4:$E$7</c:f>
              <c:numCache>
                <c:formatCode>0%</c:formatCode>
                <c:ptCount val="4"/>
                <c:pt idx="0">
                  <c:v>0.11904761904761919</c:v>
                </c:pt>
                <c:pt idx="1">
                  <c:v>0.33333333333333331</c:v>
                </c:pt>
                <c:pt idx="2">
                  <c:v>0.57142857142857273</c:v>
                </c:pt>
                <c:pt idx="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94848"/>
        <c:axId val="130983040"/>
      </c:lineChart>
      <c:catAx>
        <c:axId val="13089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982464"/>
        <c:crosses val="autoZero"/>
        <c:auto val="1"/>
        <c:lblAlgn val="ctr"/>
        <c:lblOffset val="100"/>
        <c:noMultiLvlLbl val="0"/>
      </c:catAx>
      <c:valAx>
        <c:axId val="13098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893824"/>
        <c:crosses val="autoZero"/>
        <c:crossBetween val="between"/>
      </c:valAx>
      <c:valAx>
        <c:axId val="13098304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crossAx val="130894848"/>
        <c:crosses val="max"/>
        <c:crossBetween val="between"/>
      </c:valAx>
      <c:catAx>
        <c:axId val="130894848"/>
        <c:scaling>
          <c:orientation val="minMax"/>
        </c:scaling>
        <c:delete val="1"/>
        <c:axPos val="b"/>
        <c:majorTickMark val="out"/>
        <c:minorTickMark val="none"/>
        <c:tickLblPos val="none"/>
        <c:crossAx val="130983040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состояние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65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состояние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Идеальное состояние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63296"/>
        <c:axId val="131035648"/>
      </c:barChart>
      <c:catAx>
        <c:axId val="15346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035648"/>
        <c:crosses val="autoZero"/>
        <c:auto val="1"/>
        <c:lblAlgn val="ctr"/>
        <c:lblOffset val="100"/>
        <c:noMultiLvlLbl val="0"/>
      </c:catAx>
      <c:valAx>
        <c:axId val="13103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463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1D15-EA88-400F-81DB-1650852482C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69C664B3-1826-402D-9EB7-A02A42D4F444}">
      <dgm:prSet custT="1"/>
      <dgm:spPr/>
      <dgm:t>
        <a:bodyPr/>
        <a:lstStyle/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+mj-lt"/>
              <a:cs typeface="Times New Roman" panose="02020603050405020304" pitchFamily="18" charset="0"/>
            </a:rPr>
            <a:t>Федеральный уровень - 0</a:t>
          </a:r>
          <a:endParaRPr lang="ru-RU" sz="2400" b="1" dirty="0">
            <a:latin typeface="+mj-lt"/>
          </a:endParaRPr>
        </a:p>
      </dgm:t>
    </dgm:pt>
    <dgm:pt modelId="{C40D6A4F-2AAE-4CAF-BCEC-D6D6B692157B}" type="parTrans" cxnId="{10719EF5-A880-4251-9EB0-C95579FB7F96}">
      <dgm:prSet/>
      <dgm:spPr/>
      <dgm:t>
        <a:bodyPr/>
        <a:lstStyle/>
        <a:p>
          <a:endParaRPr lang="ru-RU"/>
        </a:p>
      </dgm:t>
    </dgm:pt>
    <dgm:pt modelId="{BD32A2E8-FDF5-4F26-9E2F-25FBA18E52B4}" type="sibTrans" cxnId="{10719EF5-A880-4251-9EB0-C95579FB7F96}">
      <dgm:prSet/>
      <dgm:spPr/>
      <dgm:t>
        <a:bodyPr/>
        <a:lstStyle/>
        <a:p>
          <a:endParaRPr lang="ru-RU"/>
        </a:p>
      </dgm:t>
    </dgm:pt>
    <dgm:pt modelId="{0AC2BAC5-374A-42F7-BE1C-6E608A2F1700}">
      <dgm:prSet custT="1"/>
      <dgm:spPr/>
      <dgm:t>
        <a:bodyPr/>
        <a:lstStyle/>
        <a:p>
          <a:r>
            <a:rPr lang="ru-RU" sz="2400" b="1" dirty="0" smtClean="0">
              <a:latin typeface="+mj-lt"/>
              <a:cs typeface="Times New Roman" panose="02020603050405020304" pitchFamily="18" charset="0"/>
            </a:rPr>
            <a:t>Уровень ОУ - 4</a:t>
          </a:r>
          <a:endParaRPr lang="ru-RU" sz="2400" b="1" dirty="0">
            <a:latin typeface="+mj-lt"/>
            <a:cs typeface="Times New Roman" panose="02020603050405020304" pitchFamily="18" charset="0"/>
          </a:endParaRPr>
        </a:p>
      </dgm:t>
    </dgm:pt>
    <dgm:pt modelId="{141A6937-1EA6-42FF-ADBB-FE203DA5A178}" type="parTrans" cxnId="{9401B816-9ACD-4146-A15F-FB9D9C6C5858}">
      <dgm:prSet/>
      <dgm:spPr/>
      <dgm:t>
        <a:bodyPr/>
        <a:lstStyle/>
        <a:p>
          <a:endParaRPr lang="ru-RU"/>
        </a:p>
      </dgm:t>
    </dgm:pt>
    <dgm:pt modelId="{6419B3A4-CC37-4469-B928-78D60445B1BA}" type="sibTrans" cxnId="{9401B816-9ACD-4146-A15F-FB9D9C6C5858}">
      <dgm:prSet/>
      <dgm:spPr/>
      <dgm:t>
        <a:bodyPr/>
        <a:lstStyle/>
        <a:p>
          <a:endParaRPr lang="ru-RU"/>
        </a:p>
      </dgm:t>
    </dgm:pt>
    <dgm:pt modelId="{9C944B29-053E-420E-86F9-C302CC076621}">
      <dgm:prSet custT="1"/>
      <dgm:spPr/>
      <dgm:t>
        <a:bodyPr/>
        <a:lstStyle/>
        <a:p>
          <a:r>
            <a:rPr lang="ru-RU" sz="2400" b="1" dirty="0" smtClean="0">
              <a:latin typeface="+mj-lt"/>
            </a:rPr>
            <a:t>Региональный уровень - 0</a:t>
          </a:r>
          <a:endParaRPr lang="ru-RU" sz="2400" b="1" dirty="0">
            <a:latin typeface="+mj-lt"/>
          </a:endParaRPr>
        </a:p>
      </dgm:t>
    </dgm:pt>
    <dgm:pt modelId="{D754DDE2-0A58-4F9C-AD65-2DFDF508ED71}" type="parTrans" cxnId="{FC484106-4346-49A8-AB12-622570E3B93C}">
      <dgm:prSet/>
      <dgm:spPr/>
      <dgm:t>
        <a:bodyPr/>
        <a:lstStyle/>
        <a:p>
          <a:endParaRPr lang="ru-RU"/>
        </a:p>
      </dgm:t>
    </dgm:pt>
    <dgm:pt modelId="{617FBB04-8C7C-4D2B-9F2F-C437F0B68351}" type="sibTrans" cxnId="{FC484106-4346-49A8-AB12-622570E3B93C}">
      <dgm:prSet/>
      <dgm:spPr/>
      <dgm:t>
        <a:bodyPr/>
        <a:lstStyle/>
        <a:p>
          <a:endParaRPr lang="ru-RU"/>
        </a:p>
      </dgm:t>
    </dgm:pt>
    <dgm:pt modelId="{C7A70988-CF06-4BB8-8D85-44F97327A104}" type="pres">
      <dgm:prSet presAssocID="{740F1D15-EA88-400F-81DB-1650852482C4}" presName="Name0" presStyleCnt="0">
        <dgm:presLayoutVars>
          <dgm:dir/>
          <dgm:animLvl val="lvl"/>
          <dgm:resizeHandles val="exact"/>
        </dgm:presLayoutVars>
      </dgm:prSet>
      <dgm:spPr/>
    </dgm:pt>
    <dgm:pt modelId="{9375C4AC-5F41-4291-81B1-FBE0353ED3D9}" type="pres">
      <dgm:prSet presAssocID="{69C664B3-1826-402D-9EB7-A02A42D4F444}" presName="Name8" presStyleCnt="0"/>
      <dgm:spPr/>
    </dgm:pt>
    <dgm:pt modelId="{3E555A49-EE97-4153-B576-B06C31A599BD}" type="pres">
      <dgm:prSet presAssocID="{69C664B3-1826-402D-9EB7-A02A42D4F444}" presName="level" presStyleLbl="node1" presStyleIdx="0" presStyleCnt="3" custScaleX="107217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C042-3344-4618-A4A1-6B9E30C7ACBF}" type="pres">
      <dgm:prSet presAssocID="{69C664B3-1826-402D-9EB7-A02A42D4F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7E20-4F67-4597-BA8D-5A789F306092}" type="pres">
      <dgm:prSet presAssocID="{9C944B29-053E-420E-86F9-C302CC076621}" presName="Name8" presStyleCnt="0"/>
      <dgm:spPr/>
    </dgm:pt>
    <dgm:pt modelId="{3D4B5841-C1F6-4AC0-9B7B-A9955E2D1A05}" type="pres">
      <dgm:prSet presAssocID="{9C944B29-053E-420E-86F9-C302CC076621}" presName="level" presStyleLbl="node1" presStyleIdx="1" presStyleCnt="3" custScaleX="102177" custLinFactNeighborX="-1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7625-3912-44BF-BD0F-F04658112F59}" type="pres">
      <dgm:prSet presAssocID="{9C944B29-053E-420E-86F9-C302CC0766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9BD5-18D7-42ED-B1E2-6144B05866DF}" type="pres">
      <dgm:prSet presAssocID="{0AC2BAC5-374A-42F7-BE1C-6E608A2F1700}" presName="Name8" presStyleCnt="0"/>
      <dgm:spPr/>
    </dgm:pt>
    <dgm:pt modelId="{4F552445-6631-476A-8855-7B50182D0A43}" type="pres">
      <dgm:prSet presAssocID="{0AC2BAC5-374A-42F7-BE1C-6E608A2F1700}" presName="level" presStyleLbl="node1" presStyleIdx="2" presStyleCnt="3" custScaleX="100000" custScaleY="98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6E9-AAFE-4235-8637-0902A4A7E5D9}" type="pres">
      <dgm:prSet presAssocID="{0AC2BAC5-374A-42F7-BE1C-6E608A2F17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54959-F976-43CA-8672-21E3BB255995}" type="presOf" srcId="{9C944B29-053E-420E-86F9-C302CC076621}" destId="{D9ED7625-3912-44BF-BD0F-F04658112F59}" srcOrd="1" destOrd="0" presId="urn:microsoft.com/office/officeart/2005/8/layout/pyramid1"/>
    <dgm:cxn modelId="{328B0AA7-ED76-40F9-ADAC-09BEE8919215}" type="presOf" srcId="{740F1D15-EA88-400F-81DB-1650852482C4}" destId="{C7A70988-CF06-4BB8-8D85-44F97327A104}" srcOrd="0" destOrd="0" presId="urn:microsoft.com/office/officeart/2005/8/layout/pyramid1"/>
    <dgm:cxn modelId="{59C720CA-67A5-438B-AB55-4D1B5564DC8F}" type="presOf" srcId="{69C664B3-1826-402D-9EB7-A02A42D4F444}" destId="{3E555A49-EE97-4153-B576-B06C31A599BD}" srcOrd="0" destOrd="0" presId="urn:microsoft.com/office/officeart/2005/8/layout/pyramid1"/>
    <dgm:cxn modelId="{8A95D88A-710A-4EAB-B15B-6D81F305857A}" type="presOf" srcId="{9C944B29-053E-420E-86F9-C302CC076621}" destId="{3D4B5841-C1F6-4AC0-9B7B-A9955E2D1A05}" srcOrd="0" destOrd="0" presId="urn:microsoft.com/office/officeart/2005/8/layout/pyramid1"/>
    <dgm:cxn modelId="{3EC7D73C-1175-4FB5-9276-54BB4EB99335}" type="presOf" srcId="{69C664B3-1826-402D-9EB7-A02A42D4F444}" destId="{B2E4C042-3344-4618-A4A1-6B9E30C7ACBF}" srcOrd="1" destOrd="0" presId="urn:microsoft.com/office/officeart/2005/8/layout/pyramid1"/>
    <dgm:cxn modelId="{5053447A-5B2C-4E16-B950-E995777B1BC8}" type="presOf" srcId="{0AC2BAC5-374A-42F7-BE1C-6E608A2F1700}" destId="{C7CF46E9-AAFE-4235-8637-0902A4A7E5D9}" srcOrd="1" destOrd="0" presId="urn:microsoft.com/office/officeart/2005/8/layout/pyramid1"/>
    <dgm:cxn modelId="{9401B816-9ACD-4146-A15F-FB9D9C6C5858}" srcId="{740F1D15-EA88-400F-81DB-1650852482C4}" destId="{0AC2BAC5-374A-42F7-BE1C-6E608A2F1700}" srcOrd="2" destOrd="0" parTransId="{141A6937-1EA6-42FF-ADBB-FE203DA5A178}" sibTransId="{6419B3A4-CC37-4469-B928-78D60445B1BA}"/>
    <dgm:cxn modelId="{B4B16994-8CD5-42A0-9741-49634F33C6FF}" type="presOf" srcId="{0AC2BAC5-374A-42F7-BE1C-6E608A2F1700}" destId="{4F552445-6631-476A-8855-7B50182D0A43}" srcOrd="0" destOrd="0" presId="urn:microsoft.com/office/officeart/2005/8/layout/pyramid1"/>
    <dgm:cxn modelId="{10719EF5-A880-4251-9EB0-C95579FB7F96}" srcId="{740F1D15-EA88-400F-81DB-1650852482C4}" destId="{69C664B3-1826-402D-9EB7-A02A42D4F444}" srcOrd="0" destOrd="0" parTransId="{C40D6A4F-2AAE-4CAF-BCEC-D6D6B692157B}" sibTransId="{BD32A2E8-FDF5-4F26-9E2F-25FBA18E52B4}"/>
    <dgm:cxn modelId="{FC484106-4346-49A8-AB12-622570E3B93C}" srcId="{740F1D15-EA88-400F-81DB-1650852482C4}" destId="{9C944B29-053E-420E-86F9-C302CC076621}" srcOrd="1" destOrd="0" parTransId="{D754DDE2-0A58-4F9C-AD65-2DFDF508ED71}" sibTransId="{617FBB04-8C7C-4D2B-9F2F-C437F0B68351}"/>
    <dgm:cxn modelId="{194B2D83-EAC2-4CE1-91AB-25FB571E9B8E}" type="presParOf" srcId="{C7A70988-CF06-4BB8-8D85-44F97327A104}" destId="{9375C4AC-5F41-4291-81B1-FBE0353ED3D9}" srcOrd="0" destOrd="0" presId="urn:microsoft.com/office/officeart/2005/8/layout/pyramid1"/>
    <dgm:cxn modelId="{99586755-E2C8-4B9F-8809-50D90FC43085}" type="presParOf" srcId="{9375C4AC-5F41-4291-81B1-FBE0353ED3D9}" destId="{3E555A49-EE97-4153-B576-B06C31A599BD}" srcOrd="0" destOrd="0" presId="urn:microsoft.com/office/officeart/2005/8/layout/pyramid1"/>
    <dgm:cxn modelId="{B656DB61-28A3-4A4D-94F0-2B558617BD75}" type="presParOf" srcId="{9375C4AC-5F41-4291-81B1-FBE0353ED3D9}" destId="{B2E4C042-3344-4618-A4A1-6B9E30C7ACBF}" srcOrd="1" destOrd="0" presId="urn:microsoft.com/office/officeart/2005/8/layout/pyramid1"/>
    <dgm:cxn modelId="{D34AF712-8272-4BF9-8940-33DD09561ACC}" type="presParOf" srcId="{C7A70988-CF06-4BB8-8D85-44F97327A104}" destId="{B9CB7E20-4F67-4597-BA8D-5A789F306092}" srcOrd="1" destOrd="0" presId="urn:microsoft.com/office/officeart/2005/8/layout/pyramid1"/>
    <dgm:cxn modelId="{B4B76E99-78FF-4E68-BEB9-7389960E5A8B}" type="presParOf" srcId="{B9CB7E20-4F67-4597-BA8D-5A789F306092}" destId="{3D4B5841-C1F6-4AC0-9B7B-A9955E2D1A05}" srcOrd="0" destOrd="0" presId="urn:microsoft.com/office/officeart/2005/8/layout/pyramid1"/>
    <dgm:cxn modelId="{53F44088-0259-46E5-83E6-6132F04A779E}" type="presParOf" srcId="{B9CB7E20-4F67-4597-BA8D-5A789F306092}" destId="{D9ED7625-3912-44BF-BD0F-F04658112F59}" srcOrd="1" destOrd="0" presId="urn:microsoft.com/office/officeart/2005/8/layout/pyramid1"/>
    <dgm:cxn modelId="{D3474725-D966-430C-83ED-59F98C616D93}" type="presParOf" srcId="{C7A70988-CF06-4BB8-8D85-44F97327A104}" destId="{6E0A9BD5-18D7-42ED-B1E2-6144B05866DF}" srcOrd="2" destOrd="0" presId="urn:microsoft.com/office/officeart/2005/8/layout/pyramid1"/>
    <dgm:cxn modelId="{04373C85-DB79-4554-B29D-DC98ED242107}" type="presParOf" srcId="{6E0A9BD5-18D7-42ED-B1E2-6144B05866DF}" destId="{4F552445-6631-476A-8855-7B50182D0A43}" srcOrd="0" destOrd="0" presId="urn:microsoft.com/office/officeart/2005/8/layout/pyramid1"/>
    <dgm:cxn modelId="{6DFE5206-B30A-4A88-84B1-DB68DFA06491}" type="presParOf" srcId="{6E0A9BD5-18D7-42ED-B1E2-6144B05866DF}" destId="{C7CF46E9-AAFE-4235-8637-0902A4A7E5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55A49-EE97-4153-B576-B06C31A599BD}">
      <dsp:nvSpPr>
        <dsp:cNvPr id="0" name=""/>
        <dsp:cNvSpPr/>
      </dsp:nvSpPr>
      <dsp:spPr>
        <a:xfrm>
          <a:off x="2338479" y="0"/>
          <a:ext cx="2621203" cy="1802519"/>
        </a:xfrm>
        <a:prstGeom prst="trapezoid">
          <a:avLst>
            <a:gd name="adj" fmla="val 678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  <a:cs typeface="Times New Roman" panose="02020603050405020304" pitchFamily="18" charset="0"/>
            </a:rPr>
            <a:t>Федеральный уровень - 0</a:t>
          </a:r>
          <a:endParaRPr lang="ru-RU" sz="2400" b="1" kern="1200" dirty="0">
            <a:latin typeface="+mj-lt"/>
          </a:endParaRPr>
        </a:p>
      </dsp:txBody>
      <dsp:txXfrm>
        <a:off x="2338479" y="0"/>
        <a:ext cx="2621203" cy="1802519"/>
      </dsp:txXfrm>
    </dsp:sp>
    <dsp:sp modelId="{3D4B5841-C1F6-4AC0-9B7B-A9955E2D1A05}">
      <dsp:nvSpPr>
        <dsp:cNvPr id="0" name=""/>
        <dsp:cNvSpPr/>
      </dsp:nvSpPr>
      <dsp:spPr>
        <a:xfrm>
          <a:off x="1145616" y="1802519"/>
          <a:ext cx="4995975" cy="1802519"/>
        </a:xfrm>
        <a:prstGeom prst="trapezoid">
          <a:avLst>
            <a:gd name="adj" fmla="val 67815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Региональный уровень - 0</a:t>
          </a:r>
          <a:endParaRPr lang="ru-RU" sz="2400" b="1" kern="1200" dirty="0">
            <a:latin typeface="+mj-lt"/>
          </a:endParaRPr>
        </a:p>
      </dsp:txBody>
      <dsp:txXfrm>
        <a:off x="2019912" y="1802519"/>
        <a:ext cx="3247384" cy="1802519"/>
      </dsp:txXfrm>
    </dsp:sp>
    <dsp:sp modelId="{4F552445-6631-476A-8855-7B50182D0A43}">
      <dsp:nvSpPr>
        <dsp:cNvPr id="0" name=""/>
        <dsp:cNvSpPr/>
      </dsp:nvSpPr>
      <dsp:spPr>
        <a:xfrm>
          <a:off x="0" y="3605039"/>
          <a:ext cx="7298162" cy="1775878"/>
        </a:xfrm>
        <a:prstGeom prst="trapezoid">
          <a:avLst>
            <a:gd name="adj" fmla="val 67815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  <a:cs typeface="Times New Roman" panose="02020603050405020304" pitchFamily="18" charset="0"/>
            </a:rPr>
            <a:t>Уровень ОУ - 4</a:t>
          </a:r>
          <a:endParaRPr lang="ru-R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1277178" y="3605039"/>
        <a:ext cx="4743805" cy="177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2DF58-4269-414E-87F9-A0C03015C676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BE75-78B4-41E0-91DD-C0A3832C9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6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6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6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0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5F6C-3A89-4A73-837C-1A03883F4E3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5885" y="1664678"/>
            <a:ext cx="9885529" cy="270729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методического сопровождения начинающего педагога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0" y="-28657"/>
            <a:ext cx="12192000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25" y="0"/>
            <a:ext cx="12044175" cy="14516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177" y="1135890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проблемы: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319867"/>
            <a:ext cx="114457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1.Отсутствие навигации для вновь прибывшего педагога в рамках школы начинающего педагога.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2.Длительный процесс адаптации вновь прибывшего педагога.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 окончании 2-х лет работы не все начинающие преподаватели заявляются на аттестацию с целью присвоения им квалификационной категории.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4.Неудовлетворенность системой взаимодействия между участниками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механико-технологический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1528" y="2260070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пирамиды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0710" y="13104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Пирамида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301317"/>
              </p:ext>
            </p:extLst>
          </p:nvPr>
        </p:nvGraphicFramePr>
        <p:xfrm>
          <a:off x="3860376" y="1451672"/>
          <a:ext cx="7298162" cy="538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0710" y="13104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Парето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1891" y="1967345"/>
            <a:ext cx="38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6299" y="1992745"/>
            <a:ext cx="817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2095500" y="2324100"/>
          <a:ext cx="62611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872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5310" y="8405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Исикавы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5301"/>
            <a:ext cx="1140051" cy="1109568"/>
          </a:xfrm>
          <a:prstGeom prst="rect">
            <a:avLst/>
          </a:prstGeom>
        </p:spPr>
      </p:pic>
      <p:pic>
        <p:nvPicPr>
          <p:cNvPr id="28673" name="Picture 1" descr="G:\бред.jpg"/>
          <p:cNvPicPr>
            <a:picLocks noChangeAspect="1" noChangeArrowheads="1"/>
          </p:cNvPicPr>
          <p:nvPr/>
        </p:nvPicPr>
        <p:blipFill>
          <a:blip r:embed="rId3" cstate="print"/>
          <a:srcRect l="41319" t="18889" r="19213" b="15250"/>
          <a:stretch>
            <a:fillRect/>
          </a:stretch>
        </p:blipFill>
        <p:spPr bwMode="auto">
          <a:xfrm>
            <a:off x="2273300" y="1422400"/>
            <a:ext cx="6858000" cy="543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69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73290" y="1480329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проблем с использованием механизма «5 почему?» и определение вклада в цель каждой решенной проблемы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7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73108"/>
              </p:ext>
            </p:extLst>
          </p:nvPr>
        </p:nvGraphicFramePr>
        <p:xfrm>
          <a:off x="732364" y="1118417"/>
          <a:ext cx="11054687" cy="4555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навигации для вновь прибывшего педагога в рамках школы начинающего педагога.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Нет</a:t>
                      </a:r>
                      <a:r>
                        <a:rPr lang="ru-RU" sz="2000" baseline="0" dirty="0" smtClean="0"/>
                        <a:t>  единого плана координации движения начинающего педагога по структурным подразделениям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Нет</a:t>
                      </a:r>
                      <a:r>
                        <a:rPr lang="ru-RU" sz="2000" baseline="0" dirty="0" smtClean="0"/>
                        <a:t>  единого плана координации движения начинающего педагога по цифровым ресурсам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Временные потери при повторном</a:t>
                      </a:r>
                      <a:r>
                        <a:rPr lang="ru-RU" sz="2000" baseline="0" dirty="0" smtClean="0"/>
                        <a:t> посещении  </a:t>
                      </a:r>
                      <a:r>
                        <a:rPr lang="ru-RU" sz="2000" dirty="0" smtClean="0"/>
                        <a:t>начинающими педагогами</a:t>
                      </a:r>
                      <a:r>
                        <a:rPr lang="ru-RU" sz="2000" baseline="0" dirty="0" smtClean="0"/>
                        <a:t> различных структурных подразделений и их руководителей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Почему?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работники образовательного процесса присутствуют</a:t>
                      </a:r>
                      <a:r>
                        <a:rPr lang="ru-RU" sz="2000" baseline="0" dirty="0" smtClean="0"/>
                        <a:t> на данный момент времени в кабинетах для сдачи-приема документации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 этапы движения начинающими педагогами</a:t>
                      </a:r>
                      <a:r>
                        <a:rPr lang="ru-RU" sz="2000" baseline="0" dirty="0" smtClean="0"/>
                        <a:t> отражены в локальном акте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970" y="5965242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единой базы навигации для вновь прибывшего педагога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20 до 50 минут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9978"/>
              </p:ext>
            </p:extLst>
          </p:nvPr>
        </p:nvGraphicFramePr>
        <p:xfrm>
          <a:off x="496389" y="1144542"/>
          <a:ext cx="11456125" cy="4034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8856">
                <a:tc gridSpan="2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2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адаптации вновь прибывшего педагога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Передача информации происходит медленно.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8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Периодическое</a:t>
                      </a:r>
                      <a:r>
                        <a:rPr lang="ru-RU" sz="2000" baseline="0" dirty="0" smtClean="0"/>
                        <a:t> оформление однотипных документов в разные структурные подразделения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8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Потеря времени при поиске начинающим педагогом необходимого структурного подразделения</a:t>
                      </a:r>
                      <a:endParaRPr lang="ru-RU" sz="2000" dirty="0"/>
                    </a:p>
                  </a:txBody>
                  <a:tcPr/>
                </a:tc>
              </a:tr>
              <a:tr h="6678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Потеря времени при поиске начинающим педагогом необходимого макета создания учебно-планирующей</a:t>
                      </a:r>
                      <a:r>
                        <a:rPr lang="ru-RU" sz="2000" baseline="0" dirty="0" smtClean="0"/>
                        <a:t> документации</a:t>
                      </a:r>
                      <a:endParaRPr lang="ru-RU" sz="2000" dirty="0" smtClean="0"/>
                    </a:p>
                  </a:txBody>
                  <a:tcPr/>
                </a:tc>
              </a:tr>
              <a:tr h="6464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Потеря времени при поиске начинающим педагогом необходимых локальных актов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2896" y="5519803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Сокращение процесса адаптации вновь прибывшего педагога за счет правильно выстроенной навигации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10 до 20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67279"/>
              </p:ext>
            </p:extLst>
          </p:nvPr>
        </p:nvGraphicFramePr>
        <p:xfrm>
          <a:off x="381000" y="1065924"/>
          <a:ext cx="11497491" cy="44799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6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0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 окончании 2-х лет работы не все начинающие преподаватели заявляются на аттестацию с целью присвоения им квалификационной категории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2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 у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начинающего преподавателя </a:t>
                      </a:r>
                      <a:r>
                        <a:rPr lang="ru-RU" sz="2000" baseline="0" dirty="0" smtClean="0"/>
                        <a:t>полной и достоверной информации об аттестации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 у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начинающего преподавателя </a:t>
                      </a:r>
                      <a:r>
                        <a:rPr lang="ru-RU" sz="2000" baseline="0" dirty="0" smtClean="0"/>
                        <a:t>мотивации к аттестации на квалификационную категорию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Анкеты с тестированием педагогов по профессиональным затруднениям не всегда выявляют затруднения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начинающего преподавателя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932554"/>
                  </a:ext>
                </a:extLst>
              </a:tr>
              <a:tr h="603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информации для оперативного поиска изменений об аттестации на квалификационную категорию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 у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начинающего преподавателя масштабной информации об аттестации 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выполнении задач всем техникумом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6934" y="5678100"/>
            <a:ext cx="1146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единой мотивационной платформы для аттестации на квалификационную категорию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30 до 50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03481"/>
              </p:ext>
            </p:extLst>
          </p:nvPr>
        </p:nvGraphicFramePr>
        <p:xfrm>
          <a:off x="928307" y="1092291"/>
          <a:ext cx="11054687" cy="4591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Неудовлетворенность системой взаимодействия между участниками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aseline="0" dirty="0" smtClean="0"/>
                        <a:t>Начинающий педагог теряет время на поиск своего наставника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aseline="0" dirty="0" smtClean="0"/>
                        <a:t>У начинающего педагога психологическая несовместимость с наставником</a:t>
                      </a:r>
                      <a:endParaRPr lang="ru-RU" sz="2000" dirty="0"/>
                    </a:p>
                  </a:txBody>
                  <a:tcPr/>
                </a:tc>
              </a:tr>
              <a:tr h="75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Начинающий педагог теряет время на сбор информации в структурных подразделениях техникума.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Начинающего педагога </a:t>
                      </a:r>
                      <a:r>
                        <a:rPr lang="ru-RU" sz="2000" dirty="0" smtClean="0"/>
                        <a:t>не устраивают</a:t>
                      </a:r>
                      <a:r>
                        <a:rPr lang="ru-RU" sz="2000" baseline="0" dirty="0" smtClean="0"/>
                        <a:t> образцы оформления учебно-планирующей документацией</a:t>
                      </a:r>
                      <a:endParaRPr lang="ru-RU" sz="2000" dirty="0" smtClean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всегда представляется возможность вовремя предоставить сведения своему наставнику</a:t>
                      </a:r>
                      <a:endParaRPr lang="ru-RU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5147" y="5805826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Откорректирована система взаимодействия между участниками наставничества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40 до 100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045406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63444"/>
              </p:ext>
            </p:extLst>
          </p:nvPr>
        </p:nvGraphicFramePr>
        <p:xfrm>
          <a:off x="723331" y="1673283"/>
          <a:ext cx="11109279" cy="3688262"/>
        </p:xfrm>
        <a:graphic>
          <a:graphicData uri="http://schemas.openxmlformats.org/drawingml/2006/table">
            <a:tbl>
              <a:tblPr/>
              <a:tblGrid>
                <a:gridCol w="84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1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2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Вишневская Яна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Областного государственного автономного профессионального образовательного учреждения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техникум промышленности и транспорт»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 (заказчик)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Долженкова Валентина Николаевна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УМР)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Бейлик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Методист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Александровна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УР)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мониторинга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Якимова Наталья Александровна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УПР) ОГАПОУ «ШТПТ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Субботина Оксана Николаевна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(по УВР) ОГАПОУ «ШТПТ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93" y="-28657"/>
            <a:ext cx="1137311" cy="11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234" y="2437491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идеальной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7" y="1093438"/>
            <a:ext cx="99569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идеального состояния процесса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4" y="-28657"/>
            <a:ext cx="1140051" cy="11095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 l="19977" t="20986" r="22615" b="11765"/>
          <a:stretch>
            <a:fillRect/>
          </a:stretch>
        </p:blipFill>
        <p:spPr bwMode="auto">
          <a:xfrm>
            <a:off x="3098800" y="1934633"/>
            <a:ext cx="7823200" cy="4313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54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234" y="2437491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целевой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779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1191289"/>
            <a:ext cx="10722487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целевого состояния процесса 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 l="19977" t="20986" r="22615" b="11765"/>
          <a:stretch>
            <a:fillRect/>
          </a:stretch>
        </p:blipFill>
        <p:spPr bwMode="auto">
          <a:xfrm>
            <a:off x="1744134" y="1934633"/>
            <a:ext cx="9177866" cy="4923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32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3541" y="2008649"/>
            <a:ext cx="11054687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по решению проблем и определение сроков их решения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8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0076" y="1066695"/>
            <a:ext cx="11555530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План мероприятий реализации проекта</a:t>
            </a:r>
            <a:endParaRPr lang="ru-RU" sz="44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16970"/>
              </p:ext>
            </p:extLst>
          </p:nvPr>
        </p:nvGraphicFramePr>
        <p:xfrm>
          <a:off x="257007" y="1768426"/>
          <a:ext cx="11655711" cy="51665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1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7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п/п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«ежа»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Мероприятия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работ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Окончание работ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электронной базы для начинающего педагога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03.02.2021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29.02.2021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Апробация электронной базы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02.03.2021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13.03.2021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Корректировка программы с учетом допущенных ошибок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16.02.2021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29.03.2021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и разработка единых шаблонов для начинающего педагога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30.03.2021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30.05.2021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баз данных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макета создания учебно-планирующей документации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31.08.2021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6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доступа на единую образовательную платформу для всего педагогического коллектива, включая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начинающего педагога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30.06.2021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 участников образовательного процесса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30.06.2021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4287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2301014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9.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«Уголка решенных проблем»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1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8624" y="9852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навигации для вновь прибывшего педагога в рамках школы начинающего педагога.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715" y="2319416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8991" y="1862282"/>
            <a:ext cx="4673445" cy="498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единой образовательной платформы для участников образовательного процесса ОГАПОУ «ШТПТ».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Корректировка Положения о школе начинающего педагога.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Заполнение баз данных в единой образовательной платформе техникума.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Предоставление доступа на единую образовательную платформу для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каждого начинающего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педагога.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навигации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вновь прибывшего педагога в ра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мках школы начинающего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педагога.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40102"/>
            <a:ext cx="1140051" cy="1109568"/>
          </a:xfrm>
          <a:prstGeom prst="rect">
            <a:avLst/>
          </a:prstGeom>
        </p:spPr>
      </p:pic>
      <p:pic>
        <p:nvPicPr>
          <p:cNvPr id="9" name="Рисунок 8" descr="33333.jpg"/>
          <p:cNvPicPr>
            <a:picLocks noChangeAspect="1"/>
          </p:cNvPicPr>
          <p:nvPr/>
        </p:nvPicPr>
        <p:blipFill rotWithShape="1">
          <a:blip r:embed="rId3"/>
          <a:srcRect t="9851"/>
          <a:stretch/>
        </p:blipFill>
        <p:spPr>
          <a:xfrm>
            <a:off x="6470265" y="2688748"/>
            <a:ext cx="5162594" cy="29332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959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9724" y="1957213"/>
            <a:ext cx="11054687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адаптации вновь прибывшего педагога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343" y="2577044"/>
            <a:ext cx="1145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5136" y="2688411"/>
            <a:ext cx="1000471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Откорректирована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 между участниками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адаптации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прибывшего педагога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33" y="-308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1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9724" y="1181616"/>
            <a:ext cx="11054687" cy="12557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2-х лет работы не все начинающие преподаватели заявляются на аттестацию с целью присвоения им квалификационной категории.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343" y="2577044"/>
            <a:ext cx="1145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427" y="2600036"/>
            <a:ext cx="1000471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 начинающий преподаватель для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заявляются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присвоения им квалификационной категории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33" y="-308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паспорта проекта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9724" y="1957213"/>
            <a:ext cx="11054687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взаимодействия между участниками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43" y="2577044"/>
            <a:ext cx="1145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5136" y="2600036"/>
            <a:ext cx="1000471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Откорректирована 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33" y="-308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2301014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10.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чек-листа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2526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7" y="9027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проекта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42437"/>
              </p:ext>
            </p:extLst>
          </p:nvPr>
        </p:nvGraphicFramePr>
        <p:xfrm>
          <a:off x="229548" y="1742838"/>
          <a:ext cx="11728450" cy="49344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6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25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76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навигации для вновь прибывшего педагога в рамках школы начинающего педагога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для участников образовательного процесса ОГАПОУ «ШТПТ».</a:t>
                      </a:r>
                    </a:p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Корректировка Положения о школе начинающего педагога.</a:t>
                      </a:r>
                    </a:p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 баз данных в единой образовательной платформе техникума.</a:t>
                      </a:r>
                    </a:p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 доступа на единую образовательную платформу для каждого начинающего педагога.</a:t>
                      </a:r>
                    </a:p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навигации для вновь прибывшего педагога в рамках школы начинающего педагога.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адаптации вновь прибывшего педагога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Откорректирована система взаимодействия между участниками наставничества. Ускорение адаптации вновь прибывшего педагога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7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окончании 2-х лет работы не все начинающие преподаватели заявляются на аттестацию с целью присвоения им квалификационной категории.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для участников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наставничества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ОГАПОУ «ШТПТ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». Стимулирован начинающий преподаватель для  заявляются на аттестации с целью присвоения им квалификационной категории. 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4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Неудовлетворенность системой взаимодействия между участниками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Откорректирована система взаимодействия между участниками наставничества. </a:t>
                      </a:r>
                      <a:endParaRPr lang="ru-RU" sz="16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5" y="-919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69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1636217"/>
            <a:ext cx="11054687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производственного анализа проекта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1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25" y="145167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взаимодействия участниками образовательного процесса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17059" y="2716304"/>
          <a:ext cx="8175811" cy="2205319"/>
        </p:xfrm>
        <a:graphic>
          <a:graphicData uri="http://schemas.openxmlformats.org/drawingml/2006/table">
            <a:tbl>
              <a:tblPr/>
              <a:tblGrid>
                <a:gridCol w="3697341"/>
                <a:gridCol w="1484144"/>
                <a:gridCol w="1432069"/>
                <a:gridCol w="1562257"/>
              </a:tblGrid>
              <a:tr h="1102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Идеальное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Удовлетворенные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удовлетворенные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Воздержавшиеся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0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7793"/>
            <a:ext cx="1140051" cy="110956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27908831"/>
              </p:ext>
            </p:extLst>
          </p:nvPr>
        </p:nvGraphicFramePr>
        <p:xfrm>
          <a:off x="1346200" y="1405467"/>
          <a:ext cx="9385300" cy="477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1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93611"/>
              </p:ext>
            </p:extLst>
          </p:nvPr>
        </p:nvGraphicFramePr>
        <p:xfrm>
          <a:off x="13648" y="1255595"/>
          <a:ext cx="12178352" cy="5993794"/>
        </p:xfrm>
        <a:graphic>
          <a:graphicData uri="http://schemas.openxmlformats.org/drawingml/2006/table">
            <a:tbl>
              <a:tblPr/>
              <a:tblGrid>
                <a:gridCol w="6561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7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3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Заказчик: Вишневская Я.Ю. директор ОГАПОУ «ШТПТ»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Процесс: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методического сопровождения начинающего педагога</a:t>
                      </a:r>
                      <a:endParaRPr kumimoji="0" lang="ru-RU" alt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Границы процесса: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«от принятия на работу преподавателя до окончания семестра»</a:t>
                      </a:r>
                      <a:endParaRPr kumimoji="0" lang="ru-RU" alt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проекта: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Долженкова В.Н. – заместитель директора ОГАПОУ «ШТПТ»</a:t>
                      </a:r>
                      <a:endParaRPr kumimoji="0" lang="ru-RU" alt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Команда проекта: </a:t>
                      </a:r>
                      <a:r>
                        <a:rPr kumimoji="0" lang="ru-RU" sz="140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Маслиёва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О.А. - заместитель директора (по УР); Якимова Н.А - заместитель директора (по УПР); Субботина О.Н - заместитель директора (по УВР); </a:t>
                      </a:r>
                      <a:r>
                        <a:rPr kumimoji="0" lang="ru-RU" sz="140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Бейлик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Е.Б – методист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Отсутствие навигации для вновь прибывшего педагога в рамках школы начинающего педагога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Длительный процесс адаптации вновь прибывшего педагога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 окончании 2-х лет работы не все начинающие преподаватели заявляются на аттестацию с целью присвоения им квалификационной категории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0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  проекта: Сокращение времени протекания процесса на 35 %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altLang="ru-RU" sz="1400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kern="1200" baseline="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kumimoji="0" lang="ru-RU" alt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kumimoji="0" lang="ru-RU" alt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kumimoji="0" lang="ru-RU" alt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Плановый эффект: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Оптимизация взаимодействия участников школы начинающего педагога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AutoNum type="arabicPeriod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Систематизация работы наставников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AutoNum type="arabicPeriod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Совершенствование методических рекомендаций для работы начинающего педагога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AutoNum type="arabicPeriod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навигатора для вновь прибывшего педагога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AutoNum type="arabicPeriod"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мероприятий проекта: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Старт проекта: 15.01.2021.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текущей ситуации:</a:t>
                      </a:r>
                    </a:p>
                    <a:p>
                      <a:pPr marL="623888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текущей карты процесса: 01.12.2020 -07.12.2020</a:t>
                      </a:r>
                    </a:p>
                    <a:p>
                      <a:pPr marL="623888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выявление проблем: 08.12.2020-11.12.2020</a:t>
                      </a:r>
                    </a:p>
                    <a:p>
                      <a:pPr marL="623888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идеальной карты процесса: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14.12.2020-18.12.2020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3888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целевой карты процесса: 21.12.2020-25.12.2020</a:t>
                      </a:r>
                    </a:p>
                    <a:p>
                      <a:pPr marL="623888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мероприятий: 11.01.2021-12.01.2021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Защита карточки проекта:14.01.2021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Внедрение улучшений.</a:t>
                      </a:r>
                      <a:r>
                        <a:rPr lang="ru-RU" sz="2800" kern="1200" dirty="0" smtClean="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01.03.2021 – 21.05.2021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и корректировка удовлетворенности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24.05.2021-08.06.2021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проекта:11.06.2021</a:t>
                      </a: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493365"/>
              </p:ext>
            </p:extLst>
          </p:nvPr>
        </p:nvGraphicFramePr>
        <p:xfrm>
          <a:off x="0" y="3643954"/>
          <a:ext cx="6564572" cy="17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41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 (час.).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удовлетворенности участников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системы работы школы начинающего педагога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Рассредоточена по времени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Выстроена концентрированная по времени  система работы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0917" y="824811"/>
            <a:ext cx="465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3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293830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667"/>
            <a:ext cx="1140051" cy="11095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41490" y="3244334"/>
            <a:ext cx="65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50" name="Picture 2" descr="E:\Бережливый колледж с 20.01.2020\Фото бережливого по МР\L1160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992" y="3795934"/>
            <a:ext cx="4233826" cy="2828149"/>
          </a:xfrm>
          <a:prstGeom prst="rect">
            <a:avLst/>
          </a:prstGeom>
          <a:noFill/>
        </p:spPr>
      </p:pic>
      <p:pic>
        <p:nvPicPr>
          <p:cNvPr id="1026" name="Picture 2" descr="E:\Бережливый колледж с 20.01.2020\Фото бережливого по МР\20210212_1056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28" y="3409668"/>
            <a:ext cx="4598039" cy="3163152"/>
          </a:xfrm>
          <a:prstGeom prst="rect">
            <a:avLst/>
          </a:prstGeom>
          <a:noFill/>
        </p:spPr>
      </p:pic>
      <p:pic>
        <p:nvPicPr>
          <p:cNvPr id="1028" name="Picture 4" descr="E:\Бережливый колледж с 20.01.2020\Фото бережливого по МР\20210218_123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8990" y="3839360"/>
            <a:ext cx="3892526" cy="2679973"/>
          </a:xfrm>
          <a:prstGeom prst="rect">
            <a:avLst/>
          </a:prstGeom>
          <a:noFill/>
        </p:spPr>
      </p:pic>
      <p:pic>
        <p:nvPicPr>
          <p:cNvPr id="1027" name="Picture 3" descr="E:\Бережливый колледж с 20.01.2020\Фото бережливого по МР\20210324_1434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2933" y="1842622"/>
            <a:ext cx="4172480" cy="2389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2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480329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карты текущего состояния процесса «Как есть» от входа до выхода с выявлением проблем, влияющих на длительность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ООбластное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995255"/>
            <a:ext cx="11412655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1834"/>
            <a:ext cx="1140051" cy="11095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66935" y="3244334"/>
            <a:ext cx="65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026" name="Picture 2" descr="E:\Бережливый колледж с 20.01.2020\Фото бережливого по МР\L1160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9763" y="1533156"/>
            <a:ext cx="5202237" cy="3175000"/>
          </a:xfrm>
          <a:prstGeom prst="rect">
            <a:avLst/>
          </a:prstGeom>
          <a:noFill/>
        </p:spPr>
      </p:pic>
      <p:pic>
        <p:nvPicPr>
          <p:cNvPr id="1028" name="Picture 4" descr="E:\Бережливый колледж с 20.01.2020\Фото бережливого по МР\L1160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6747"/>
            <a:ext cx="4019141" cy="2636910"/>
          </a:xfrm>
          <a:prstGeom prst="rect">
            <a:avLst/>
          </a:prstGeom>
          <a:noFill/>
        </p:spPr>
      </p:pic>
      <p:pic>
        <p:nvPicPr>
          <p:cNvPr id="1027" name="Picture 3" descr="E:\Бережливый колледж с 20.01.2020\Фото бережливого по МР\L11605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6678" y="2498690"/>
            <a:ext cx="3883983" cy="2913284"/>
          </a:xfrm>
          <a:prstGeom prst="rect">
            <a:avLst/>
          </a:prstGeom>
          <a:noFill/>
        </p:spPr>
      </p:pic>
      <p:pic>
        <p:nvPicPr>
          <p:cNvPr id="1029" name="Picture 5" descr="E:\Бережливый колледж с 20.01.2020\Фото бережливого по МР\L11605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79" y="4472210"/>
            <a:ext cx="3207238" cy="2205037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12270" t="19189" r="21012" b="11009"/>
          <a:stretch>
            <a:fillRect/>
          </a:stretch>
        </p:blipFill>
        <p:spPr bwMode="auto">
          <a:xfrm>
            <a:off x="8027580" y="4688029"/>
            <a:ext cx="3434317" cy="20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64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1050655"/>
            <a:ext cx="1141265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 (окончание)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9790" t="23839" r="20256" b="10555"/>
          <a:stretch>
            <a:fillRect/>
          </a:stretch>
        </p:blipFill>
        <p:spPr bwMode="auto">
          <a:xfrm>
            <a:off x="1981200" y="1578729"/>
            <a:ext cx="8576733" cy="5279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3586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1768</Words>
  <Application>Microsoft Office PowerPoint</Application>
  <PresentationFormat>Произвольный</PresentationFormat>
  <Paragraphs>348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Модернизация методического сопровождения начинающего педагога </vt:lpstr>
      <vt:lpstr>Команда проекта</vt:lpstr>
      <vt:lpstr>Шаг 1.   Составление паспорта проекта</vt:lpstr>
      <vt:lpstr>Презентация PowerPoint</vt:lpstr>
      <vt:lpstr>Шаг 2.   Проведение замеров времени по процессу</vt:lpstr>
      <vt:lpstr>Проведение замеров времени по процессу</vt:lpstr>
      <vt:lpstr>Шаг 3.   Построение карты текущего состояния процесса «Как есть» от входа до выхода с выявлением проблем, влияющих на длительность</vt:lpstr>
      <vt:lpstr>Карта текущего состояния процесса</vt:lpstr>
      <vt:lpstr>Карта текущего состояния процесса (окончание)</vt:lpstr>
      <vt:lpstr>Выявленные проблемы:</vt:lpstr>
      <vt:lpstr>Шаг 4.   Построение пирамиды проблем</vt:lpstr>
      <vt:lpstr>Пирамида проблем</vt:lpstr>
      <vt:lpstr>Построение диаграммы Парето</vt:lpstr>
      <vt:lpstr>Построение диаграммы Исикавы</vt:lpstr>
      <vt:lpstr>Шаг 5.   Поиск решения проблем с использованием механизма «5 почему?» и определение вклада в цель каждой решенной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Шаг 6.   Составление идеальной карты процесса</vt:lpstr>
      <vt:lpstr>Карта идеального состояния процесса </vt:lpstr>
      <vt:lpstr>Шаг 7.   Построение целевой карты процесса</vt:lpstr>
      <vt:lpstr>Карта целевого состояния процесса </vt:lpstr>
      <vt:lpstr>Шаг 8.   Разработка плана мероприятий по решению проблем и определение сроков их решения</vt:lpstr>
      <vt:lpstr>План мероприятий реализации проекта</vt:lpstr>
      <vt:lpstr>Шаг 9.   Создание «Уголка решенных проблем»</vt:lpstr>
      <vt:lpstr>1. Отсутствие навигации для вновь прибывшего педагога в рамках школы начинающего педагога.</vt:lpstr>
      <vt:lpstr>2. Длительный процесс адаптации вновь прибывшего педагога</vt:lpstr>
      <vt:lpstr>3. По окончании 2-х лет работы не все начинающие преподаватели заявляются на аттестацию с целью присвоения им квалификационной категории.</vt:lpstr>
      <vt:lpstr>4. Неудовлетворенность системой взаимодействия между участниками</vt:lpstr>
      <vt:lpstr>Шаг 10.   Подготовка чек-листа</vt:lpstr>
      <vt:lpstr>Чек-лист проекта</vt:lpstr>
      <vt:lpstr>Шаг 11.   Проведение производственного анализа проекта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преподавателя к учебному занятию с использованием ИКТ</dc:title>
  <dc:creator>1</dc:creator>
  <cp:lastModifiedBy>Валентина</cp:lastModifiedBy>
  <cp:revision>229</cp:revision>
  <cp:lastPrinted>2020-01-24T12:24:38Z</cp:lastPrinted>
  <dcterms:created xsi:type="dcterms:W3CDTF">2019-10-30T10:17:21Z</dcterms:created>
  <dcterms:modified xsi:type="dcterms:W3CDTF">2021-04-03T17:35:49Z</dcterms:modified>
</cp:coreProperties>
</file>