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648" r:id="rId2"/>
    <p:sldId id="727" r:id="rId3"/>
    <p:sldId id="680" r:id="rId4"/>
    <p:sldId id="722" r:id="rId5"/>
    <p:sldId id="721" r:id="rId6"/>
    <p:sldId id="723" r:id="rId7"/>
    <p:sldId id="724" r:id="rId8"/>
    <p:sldId id="714" r:id="rId9"/>
    <p:sldId id="715" r:id="rId10"/>
    <p:sldId id="716" r:id="rId11"/>
    <p:sldId id="713" r:id="rId12"/>
    <p:sldId id="720" r:id="rId13"/>
    <p:sldId id="728" r:id="rId14"/>
    <p:sldId id="725" r:id="rId15"/>
    <p:sldId id="726" r:id="rId16"/>
    <p:sldId id="711" r:id="rId17"/>
    <p:sldId id="673" r:id="rId18"/>
    <p:sldId id="707" r:id="rId19"/>
    <p:sldId id="708" r:id="rId2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99" autoAdjust="0"/>
    <p:restoredTop sz="92185" autoAdjust="0"/>
  </p:normalViewPr>
  <p:slideViewPr>
    <p:cSldViewPr>
      <p:cViewPr>
        <p:scale>
          <a:sx n="90" d="100"/>
          <a:sy n="90" d="100"/>
        </p:scale>
        <p:origin x="-91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04" tIns="45652" rIns="91304" bIns="456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304" tIns="45652" rIns="91304" bIns="456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9CB73B-75C2-44EE-9B64-5B05BB949613}" type="datetimeFigureOut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304" tIns="45652" rIns="91304" bIns="456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304" tIns="45652" rIns="91304" bIns="456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A9421F-58F1-420F-8B03-F4BB72CED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04" tIns="45652" rIns="91304" bIns="456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304" tIns="45652" rIns="91304" bIns="456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21A3B4-A7C9-4207-999D-1965E36B98D7}" type="datetimeFigureOut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4" tIns="45652" rIns="91304" bIns="4565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304" tIns="45652" rIns="91304" bIns="4565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304" tIns="45652" rIns="91304" bIns="456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304" tIns="45652" rIns="91304" bIns="456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8C02E6-36A1-4B89-8444-369F4F189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890" indent="-2830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139" indent="-22642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4994" indent="-22642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7850" indent="-22642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0706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356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6416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927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EECBC8B-8B9A-4E30-AA49-880A01EC7FDC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2BDD-DC87-43C0-9C2B-BF85C4B9FCFE}" type="datetime1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AE0F9-5A7E-420D-8A5B-34382D5B5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833A9-BBF9-4844-821A-09E21AF951D4}" type="datetime1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6ADA-D2EF-426D-B4E6-C4D1AF1C71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9C947-0C27-4676-BF6E-22E496382DC0}" type="datetime1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3D993-DB80-4D5E-AAE6-9568EC88A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30AD-D0F1-4245-A195-E87623CAAB53}" type="datetime1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8C097C6-701A-400C-A99B-6BE5A3153E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D0D88-CFAC-4908-9EDC-0DDA7F25FBAB}" type="datetime1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815D-C8ED-437C-B802-EE752FD10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7CE1-D4CA-4161-865A-D40175040706}" type="datetime1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A443C-2AD8-4864-B190-D35572C349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6EE42-E22E-44BC-AE51-060A0A410285}" type="datetime1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10463-5F01-47EE-8718-ADB79D419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D3C3-42E6-46A4-A41F-B844CC9FFE65}" type="datetime1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Эффективное управление временем и ресурсами.                                                                                            </a:t>
            </a:r>
            <a:fld id="{0FFC7D2B-71E9-41C1-906A-1FCA1D7E7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8855-8A1E-4DBB-A042-93AA180C4B73}" type="datetime1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717C-AFA9-4481-A611-512A108AB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331E2-3B2D-48DF-BE73-4A2884F0921C}" type="datetime1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0A5D7-F857-4A31-87B9-7924FE8A8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B74AB-E9A1-43A3-8DA6-B1D610E61C99}" type="datetime1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3D4D3-959E-4962-8232-9F35C1F1A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F119CC-02C9-452D-8A94-90872D5C294B}" type="datetime1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4B9A83-4913-48CE-8846-256C2D999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4" r:id="rId1"/>
    <p:sldLayoutId id="2147485575" r:id="rId2"/>
    <p:sldLayoutId id="2147485576" r:id="rId3"/>
    <p:sldLayoutId id="2147485577" r:id="rId4"/>
    <p:sldLayoutId id="2147485578" r:id="rId5"/>
    <p:sldLayoutId id="2147485579" r:id="rId6"/>
    <p:sldLayoutId id="2147485580" r:id="rId7"/>
    <p:sldLayoutId id="2147485581" r:id="rId8"/>
    <p:sldLayoutId id="2147485582" r:id="rId9"/>
    <p:sldLayoutId id="2147485583" r:id="rId10"/>
    <p:sldLayoutId id="2147485584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50" y="2643188"/>
            <a:ext cx="8458200" cy="1222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Презентация проекта </a:t>
            </a:r>
            <a:br>
              <a:rPr lang="ru-RU" dirty="0" smtClean="0"/>
            </a:br>
            <a:r>
              <a:rPr lang="ru-RU" dirty="0" smtClean="0"/>
              <a:t>«Оптимизация процесса распределения обучающихся  на производственную практику»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313" y="214313"/>
            <a:ext cx="7481887" cy="15716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</a:t>
            </a:r>
            <a:endParaRPr lang="ru-RU" sz="20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Областное государственное автономное профессиональное образовательное учреждение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«</a:t>
            </a:r>
            <a:r>
              <a:rPr lang="ru-RU" sz="2000" dirty="0" err="1" smtClean="0"/>
              <a:t>Шебекинский</a:t>
            </a:r>
            <a:r>
              <a:rPr lang="ru-RU" sz="2000" dirty="0" smtClean="0"/>
              <a:t> техникум промышленности и транспорта»</a:t>
            </a: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57188" y="5445125"/>
            <a:ext cx="57277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Директор ОГАПОУ «ШТПТ»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Вишневская Яна Юрьевна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7663" y="6357938"/>
            <a:ext cx="67865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г. Белгород, 2019 год</a:t>
            </a:r>
          </a:p>
        </p:txBody>
      </p:sp>
      <p:pic>
        <p:nvPicPr>
          <p:cNvPr id="13318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15001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Карта текущего состояния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6380E-587D-4760-8BBA-540BA2B878A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428596" y="1285860"/>
          <a:ext cx="8072494" cy="2782824"/>
        </p:xfrm>
        <a:graphic>
          <a:graphicData uri="http://schemas.openxmlformats.org/drawingml/2006/table">
            <a:tbl>
              <a:tblPr/>
              <a:tblGrid>
                <a:gridCol w="376975"/>
                <a:gridCol w="7695519"/>
              </a:tblGrid>
              <a:tr h="23812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Перечень потерь/проблем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 dirty="0" smtClean="0"/>
                        <a:t>Потеря времени (задержка ответа на письмо-запрос)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 dirty="0" smtClean="0"/>
                        <a:t>Отсутствие преподавателя – руководителя ПП/заместителя директора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Обращение отдельных студентов и их родителей с просьбой поменять места проведения практики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Отказ предприятий в изменении численности студентов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3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ВПП (время протекания процесса) – 123 часа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Введение в предметную область (описание ситуации «как есть»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8221B-E13D-423E-BFCB-A78C98654A0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08" y="1643050"/>
            <a:ext cx="1785950" cy="1500198"/>
          </a:xfrm>
          <a:prstGeom prst="triangle">
            <a:avLst>
              <a:gd name="adj" fmla="val 48934"/>
            </a:avLst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1285852" y="3214686"/>
            <a:ext cx="3500462" cy="1428760"/>
          </a:xfrm>
          <a:prstGeom prst="trapezoid">
            <a:avLst>
              <a:gd name="adj" fmla="val 55666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428596" y="4714884"/>
            <a:ext cx="5214974" cy="1428760"/>
          </a:xfrm>
          <a:prstGeom prst="trapezoid">
            <a:avLst>
              <a:gd name="adj" fmla="val 56333"/>
            </a:avLst>
          </a:prstGeom>
          <a:solidFill>
            <a:schemeClr val="bg2">
              <a:lumMod val="2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66" name="TextBox 10"/>
          <p:cNvSpPr txBox="1">
            <a:spLocks noChangeArrowheads="1"/>
          </p:cNvSpPr>
          <p:nvPr/>
        </p:nvSpPr>
        <p:spPr bwMode="auto">
          <a:xfrm>
            <a:off x="2357438" y="2500313"/>
            <a:ext cx="1357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</a:p>
        </p:txBody>
      </p:sp>
      <p:sp>
        <p:nvSpPr>
          <p:cNvPr id="23567" name="TextBox 11"/>
          <p:cNvSpPr txBox="1">
            <a:spLocks noChangeArrowheads="1"/>
          </p:cNvSpPr>
          <p:nvPr/>
        </p:nvSpPr>
        <p:spPr bwMode="auto">
          <a:xfrm>
            <a:off x="1928813" y="3929063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Региональный</a:t>
            </a:r>
          </a:p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уровень</a:t>
            </a:r>
          </a:p>
        </p:txBody>
      </p:sp>
      <p:sp>
        <p:nvSpPr>
          <p:cNvPr id="23568" name="TextBox 12"/>
          <p:cNvSpPr txBox="1">
            <a:spLocks noChangeArrowheads="1"/>
          </p:cNvSpPr>
          <p:nvPr/>
        </p:nvSpPr>
        <p:spPr bwMode="auto">
          <a:xfrm>
            <a:off x="1214438" y="5357813"/>
            <a:ext cx="378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образовательного учреждения </a:t>
            </a:r>
          </a:p>
        </p:txBody>
      </p:sp>
      <p:sp>
        <p:nvSpPr>
          <p:cNvPr id="23569" name="TextBox 10"/>
          <p:cNvSpPr txBox="1">
            <a:spLocks noChangeArrowheads="1"/>
          </p:cNvSpPr>
          <p:nvPr/>
        </p:nvSpPr>
        <p:spPr bwMode="auto">
          <a:xfrm>
            <a:off x="6357938" y="4572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" name="Выноска 1 12"/>
          <p:cNvSpPr/>
          <p:nvPr/>
        </p:nvSpPr>
        <p:spPr>
          <a:xfrm>
            <a:off x="5643570" y="3857628"/>
            <a:ext cx="3286148" cy="2071702"/>
          </a:xfrm>
          <a:prstGeom prst="borderCallout1">
            <a:avLst>
              <a:gd name="adj1" fmla="val 35174"/>
              <a:gd name="adj2" fmla="val 217"/>
              <a:gd name="adj3" fmla="val 52452"/>
              <a:gd name="adj4" fmla="val -212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eaLnBrk="0" hangingPunct="0">
              <a:buFont typeface="+mj-lt"/>
              <a:buAutoNum type="arabicPeriod"/>
              <a:defRPr/>
            </a:pPr>
            <a:r>
              <a:rPr lang="ru-RU" sz="1000" b="1" cap="all" dirty="0">
                <a:solidFill>
                  <a:schemeClr val="tx2"/>
                </a:solidFill>
              </a:rPr>
              <a:t>Длительный процесс распределения обучающихся на производственную практику.</a:t>
            </a:r>
          </a:p>
          <a:p>
            <a:pPr marL="180975" indent="-180975" eaLnBrk="0" hangingPunct="0">
              <a:buFont typeface="+mj-lt"/>
              <a:buAutoNum type="arabicPeriod"/>
              <a:defRPr/>
            </a:pPr>
            <a:endParaRPr lang="ru-RU" sz="1000" b="1" cap="all" dirty="0">
              <a:solidFill>
                <a:schemeClr val="tx2"/>
              </a:solidFill>
            </a:endParaRPr>
          </a:p>
          <a:p>
            <a:pPr marL="180975" indent="-180975" eaLnBrk="0" hangingPunct="0">
              <a:buFont typeface="+mj-lt"/>
              <a:buAutoNum type="arabicPeriod"/>
              <a:defRPr/>
            </a:pPr>
            <a:r>
              <a:rPr lang="ru-RU" sz="1000" b="1" cap="all" dirty="0">
                <a:solidFill>
                  <a:schemeClr val="tx2"/>
                </a:solidFill>
              </a:rPr>
              <a:t>Принудительное закрепление за обучающимися мест прохождения производственной практики.</a:t>
            </a:r>
          </a:p>
          <a:p>
            <a:pPr marL="180975" indent="-180975" eaLnBrk="0" hangingPunct="0">
              <a:buFont typeface="+mj-lt"/>
              <a:buAutoNum type="arabicPeriod"/>
              <a:defRPr/>
            </a:pPr>
            <a:endParaRPr lang="ru-RU" sz="1000" b="1" cap="all" dirty="0">
              <a:solidFill>
                <a:schemeClr val="tx2"/>
              </a:solidFill>
            </a:endParaRPr>
          </a:p>
          <a:p>
            <a:pPr marL="180975" indent="-180975" eaLnBrk="0" hangingPunct="0">
              <a:buFont typeface="+mj-lt"/>
              <a:buAutoNum type="arabicPeriod"/>
              <a:defRPr/>
            </a:pPr>
            <a:r>
              <a:rPr lang="ru-RU" sz="1000" b="1" cap="all" dirty="0">
                <a:solidFill>
                  <a:schemeClr val="tx2"/>
                </a:solidFill>
              </a:rPr>
              <a:t>Неудовлетворенность некоторых обучающихся и работодателей качеством практического </a:t>
            </a:r>
            <a:r>
              <a:rPr lang="ru-RU" sz="1000" b="1" cap="all" dirty="0" smtClean="0">
                <a:solidFill>
                  <a:schemeClr val="tx2"/>
                </a:solidFill>
              </a:rPr>
              <a:t>обучения</a:t>
            </a:r>
            <a:endParaRPr lang="ru-RU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Карта целевого состояния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018A8-18A7-4A1B-A23A-02AD9276621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51" y="1928813"/>
          <a:ext cx="6500827" cy="3929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25"/>
                <a:gridCol w="238787"/>
                <a:gridCol w="887731"/>
                <a:gridCol w="208280"/>
                <a:gridCol w="910847"/>
                <a:gridCol w="208280"/>
                <a:gridCol w="973641"/>
                <a:gridCol w="215772"/>
                <a:gridCol w="857256"/>
                <a:gridCol w="214314"/>
                <a:gridCol w="928694"/>
              </a:tblGrid>
              <a:tr h="5888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2474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700" dirty="0" smtClean="0"/>
                        <a:t>Зам.директора </a:t>
                      </a:r>
                    </a:p>
                    <a:p>
                      <a:pPr marL="0" indent="0" algn="ctr"/>
                      <a:r>
                        <a:rPr lang="ru-RU" sz="700" dirty="0" smtClean="0"/>
                        <a:t>по УПР</a:t>
                      </a:r>
                    </a:p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700" dirty="0" smtClean="0"/>
                        <a:t>Зам.директора </a:t>
                      </a:r>
                    </a:p>
                    <a:p>
                      <a:pPr marL="0" indent="0" algn="ctr"/>
                      <a:r>
                        <a:rPr lang="ru-RU" sz="700" dirty="0" smtClean="0"/>
                        <a:t>по УПР</a:t>
                      </a:r>
                    </a:p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700" dirty="0" smtClean="0"/>
                        <a:t>Зам.директора </a:t>
                      </a:r>
                    </a:p>
                    <a:p>
                      <a:pPr marL="0" indent="0" algn="ctr"/>
                      <a:r>
                        <a:rPr lang="ru-RU" sz="700" dirty="0" smtClean="0"/>
                        <a:t>по УПР</a:t>
                      </a:r>
                    </a:p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700" dirty="0" smtClean="0"/>
                        <a:t>Зам.директора </a:t>
                      </a:r>
                    </a:p>
                    <a:p>
                      <a:pPr marL="0" indent="0" algn="ctr"/>
                      <a:r>
                        <a:rPr lang="ru-RU" sz="700" dirty="0" smtClean="0"/>
                        <a:t>по УПР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700" dirty="0" smtClean="0"/>
                        <a:t>Зам.директора </a:t>
                      </a:r>
                    </a:p>
                    <a:p>
                      <a:pPr marL="0" indent="0" algn="ctr"/>
                      <a:r>
                        <a:rPr lang="ru-RU" sz="700" dirty="0" smtClean="0"/>
                        <a:t>по УПР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700" dirty="0" smtClean="0"/>
                        <a:t>Зам.директора </a:t>
                      </a:r>
                    </a:p>
                    <a:p>
                      <a:pPr marL="0" indent="0" algn="ctr"/>
                      <a:r>
                        <a:rPr lang="ru-RU" sz="700" dirty="0" smtClean="0"/>
                        <a:t>по УПР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5767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Разработка карточки-анкеты с информацией </a:t>
                      </a:r>
                      <a:r>
                        <a:rPr lang="ru-RU" sz="900" baseline="0" dirty="0" smtClean="0"/>
                        <a:t> о предприятиях-партнерах  и их условий при принятии студентов  на практику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Получение сведений об успеваемости студентов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Разработка графика учебного процесса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Отправка писем-запросов о согласовании количества студентов при оформлении на производственную</a:t>
                      </a:r>
                      <a:r>
                        <a:rPr lang="ru-RU" sz="900" baseline="0" dirty="0" smtClean="0"/>
                        <a:t> практику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Получение ответа на запрос</a:t>
                      </a:r>
                      <a:r>
                        <a:rPr lang="ru-RU" sz="900" baseline="0" dirty="0" smtClean="0"/>
                        <a:t> в течение недели с момента отправки  писем-запросов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Телефонный звонок  в отдел кадров предприятий, от которых не пришел</a:t>
                      </a:r>
                      <a:r>
                        <a:rPr lang="ru-RU" sz="900" baseline="0" dirty="0" smtClean="0"/>
                        <a:t> ответ на  запрос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 8</a:t>
                      </a:r>
                      <a:r>
                        <a:rPr lang="ru-RU" sz="900" baseline="0" dirty="0" smtClean="0"/>
                        <a:t> часов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15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8 часов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 час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36</a:t>
                      </a:r>
                      <a:r>
                        <a:rPr lang="ru-RU" sz="900" baseline="0" dirty="0" smtClean="0"/>
                        <a:t> часов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 часа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4313" y="1071563"/>
            <a:ext cx="714375" cy="2143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313" y="1285875"/>
            <a:ext cx="714375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313" y="1500188"/>
            <a:ext cx="714375" cy="2143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69" name="TextBox 13"/>
          <p:cNvSpPr txBox="1">
            <a:spLocks noChangeArrowheads="1"/>
          </p:cNvSpPr>
          <p:nvPr/>
        </p:nvSpPr>
        <p:spPr bwMode="auto">
          <a:xfrm>
            <a:off x="1000125" y="1071563"/>
            <a:ext cx="30003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/>
              <a:t>Исполнитель</a:t>
            </a:r>
          </a:p>
          <a:p>
            <a:endParaRPr lang="ru-RU" sz="200" b="1"/>
          </a:p>
          <a:p>
            <a:r>
              <a:rPr lang="ru-RU" sz="1100" b="1"/>
              <a:t>Описание шага процесса</a:t>
            </a:r>
          </a:p>
          <a:p>
            <a:endParaRPr lang="ru-RU" sz="200" b="1"/>
          </a:p>
          <a:p>
            <a:r>
              <a:rPr lang="ru-RU" sz="1100" b="1"/>
              <a:t>Продолжительность</a:t>
            </a:r>
          </a:p>
        </p:txBody>
      </p:sp>
      <p:sp>
        <p:nvSpPr>
          <p:cNvPr id="25670" name="Прямоугольник 14"/>
          <p:cNvSpPr>
            <a:spLocks noChangeArrowheads="1"/>
          </p:cNvSpPr>
          <p:nvPr/>
        </p:nvSpPr>
        <p:spPr bwMode="auto">
          <a:xfrm>
            <a:off x="4000500" y="1143000"/>
            <a:ext cx="15716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/>
              <a:t>Потери/проблемы</a:t>
            </a:r>
            <a:endParaRPr lang="ru-RU" b="1"/>
          </a:p>
        </p:txBody>
      </p:sp>
      <p:sp>
        <p:nvSpPr>
          <p:cNvPr id="16" name="Пятно 1 15"/>
          <p:cNvSpPr/>
          <p:nvPr/>
        </p:nvSpPr>
        <p:spPr>
          <a:xfrm>
            <a:off x="3357563" y="1071563"/>
            <a:ext cx="500062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1071538" y="4929198"/>
            <a:ext cx="360362" cy="48418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214546" y="4929198"/>
            <a:ext cx="358775" cy="48418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643570" y="4929198"/>
            <a:ext cx="357190" cy="42862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500562" y="4929198"/>
            <a:ext cx="358775" cy="42862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357554" y="4929198"/>
            <a:ext cx="360363" cy="428628"/>
          </a:xfrm>
          <a:prstGeom prst="rightArrow">
            <a:avLst>
              <a:gd name="adj1" fmla="val 50000"/>
              <a:gd name="adj2" fmla="val 5295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929454" y="1928802"/>
          <a:ext cx="928694" cy="3896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</a:tblGrid>
              <a:tr h="5888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2707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800" dirty="0" smtClean="0"/>
                        <a:t>Зам.директора </a:t>
                      </a:r>
                    </a:p>
                    <a:p>
                      <a:pPr marL="0" indent="0" algn="ctr"/>
                      <a:r>
                        <a:rPr lang="ru-RU" sz="800" dirty="0" smtClean="0"/>
                        <a:t>по УПР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5745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Проведение анкетирование</a:t>
                      </a:r>
                      <a:r>
                        <a:rPr lang="ru-RU" sz="900" baseline="0" dirty="0" smtClean="0"/>
                        <a:t> среди студентов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785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45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8001024" y="1928802"/>
          <a:ext cx="928694" cy="3896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</a:tblGrid>
              <a:tr h="5888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2707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800" dirty="0" smtClean="0"/>
                        <a:t>Зам.директора </a:t>
                      </a:r>
                    </a:p>
                    <a:p>
                      <a:pPr marL="0" indent="0" algn="ctr"/>
                      <a:r>
                        <a:rPr lang="ru-RU" sz="800" dirty="0" smtClean="0"/>
                        <a:t>по УПР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5745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Анализ результатов анкетирования</a:t>
                      </a:r>
                      <a:r>
                        <a:rPr lang="ru-RU" sz="900" baseline="0" dirty="0" smtClean="0"/>
                        <a:t> студентов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785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90 минут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0" name="Стрелка вправо 19"/>
          <p:cNvSpPr/>
          <p:nvPr/>
        </p:nvSpPr>
        <p:spPr>
          <a:xfrm>
            <a:off x="6786578" y="4857760"/>
            <a:ext cx="357190" cy="42862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7786710" y="4857760"/>
            <a:ext cx="357190" cy="42862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Карта целевого состояния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20713" y="6613525"/>
            <a:ext cx="8523287" cy="244475"/>
          </a:xfrm>
        </p:spPr>
        <p:txBody>
          <a:bodyPr/>
          <a:lstStyle/>
          <a:p>
            <a:pPr>
              <a:defRPr/>
            </a:pPr>
            <a:fld id="{509018A8-18A7-4A1B-A23A-02AD9276621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928802"/>
          <a:ext cx="6500827" cy="2788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25"/>
                <a:gridCol w="238787"/>
                <a:gridCol w="887731"/>
                <a:gridCol w="208280"/>
                <a:gridCol w="910847"/>
                <a:gridCol w="208280"/>
                <a:gridCol w="973641"/>
                <a:gridCol w="215772"/>
                <a:gridCol w="857256"/>
                <a:gridCol w="214314"/>
                <a:gridCol w="928694"/>
              </a:tblGrid>
              <a:tr h="39337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664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Зам.директора </a:t>
                      </a:r>
                    </a:p>
                    <a:p>
                      <a:pPr marL="0" indent="0" algn="ctr" rtl="0" eaLnBrk="1" latinLnBrk="0" hangingPunct="1"/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УПР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Зам.директора </a:t>
                      </a:r>
                    </a:p>
                    <a:p>
                      <a:pPr marL="0" indent="0" algn="ctr" rtl="0" eaLnBrk="1" latinLnBrk="0" hangingPunct="1"/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УПР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Преподаватель - руководитель ПП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Преподаватель - руководитель ПП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Преподаватель - руководитель ПП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Зам.директора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УПР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Преподаватель - руководитель ПП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2100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Подготовка проекта приказа об организации ПП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Ознакомление студентов с проектом приказа о распределении на ПП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Отправка студентов на ПП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Пребывание студентов</a:t>
                      </a:r>
                      <a:r>
                        <a:rPr lang="ru-RU" sz="900" baseline="0" dirty="0" smtClean="0"/>
                        <a:t> на ПП. Контроль прохождения ПП руководителями практики от техникума</a:t>
                      </a:r>
                      <a:endParaRPr lang="ru-RU" sz="9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Проведение аттестации по итога ПП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анкетирования среди студентов и работодателей об уровне удовлетворенности организацией ПП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60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45 минут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 часов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По графику учебного процесса</a:t>
                      </a:r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90 минут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30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4313" y="1071563"/>
            <a:ext cx="714375" cy="2143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313" y="1285875"/>
            <a:ext cx="714375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313" y="1500188"/>
            <a:ext cx="714375" cy="2143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69" name="TextBox 13"/>
          <p:cNvSpPr txBox="1">
            <a:spLocks noChangeArrowheads="1"/>
          </p:cNvSpPr>
          <p:nvPr/>
        </p:nvSpPr>
        <p:spPr bwMode="auto">
          <a:xfrm>
            <a:off x="1000125" y="1071563"/>
            <a:ext cx="30003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/>
              <a:t>Исполнитель</a:t>
            </a:r>
          </a:p>
          <a:p>
            <a:endParaRPr lang="ru-RU" sz="200" b="1"/>
          </a:p>
          <a:p>
            <a:r>
              <a:rPr lang="ru-RU" sz="1100" b="1"/>
              <a:t>Описание шага процесса</a:t>
            </a:r>
          </a:p>
          <a:p>
            <a:endParaRPr lang="ru-RU" sz="200" b="1"/>
          </a:p>
          <a:p>
            <a:r>
              <a:rPr lang="ru-RU" sz="1100" b="1"/>
              <a:t>Продолжительность</a:t>
            </a:r>
          </a:p>
        </p:txBody>
      </p:sp>
      <p:sp>
        <p:nvSpPr>
          <p:cNvPr id="25670" name="Прямоугольник 14"/>
          <p:cNvSpPr>
            <a:spLocks noChangeArrowheads="1"/>
          </p:cNvSpPr>
          <p:nvPr/>
        </p:nvSpPr>
        <p:spPr bwMode="auto">
          <a:xfrm>
            <a:off x="4000500" y="1143000"/>
            <a:ext cx="15716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/>
              <a:t>Потери/проблемы</a:t>
            </a:r>
            <a:endParaRPr lang="ru-RU" b="1"/>
          </a:p>
        </p:txBody>
      </p:sp>
      <p:sp>
        <p:nvSpPr>
          <p:cNvPr id="16" name="Пятно 1 15"/>
          <p:cNvSpPr/>
          <p:nvPr/>
        </p:nvSpPr>
        <p:spPr>
          <a:xfrm>
            <a:off x="3357563" y="1071563"/>
            <a:ext cx="500062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1142976" y="3857628"/>
            <a:ext cx="360362" cy="48418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214546" y="3786190"/>
            <a:ext cx="358775" cy="48418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572132" y="3929066"/>
            <a:ext cx="357190" cy="42862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572000" y="3929066"/>
            <a:ext cx="358775" cy="42862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357554" y="4000504"/>
            <a:ext cx="360363" cy="428628"/>
          </a:xfrm>
          <a:prstGeom prst="rightArrow">
            <a:avLst>
              <a:gd name="adj1" fmla="val 50000"/>
              <a:gd name="adj2" fmla="val 5295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929454" y="1928802"/>
          <a:ext cx="928694" cy="2824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</a:tblGrid>
              <a:tr h="49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293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800" dirty="0" smtClean="0"/>
                        <a:t>Зам.директора </a:t>
                      </a:r>
                    </a:p>
                    <a:p>
                      <a:pPr marL="0" indent="0" algn="ctr"/>
                      <a:r>
                        <a:rPr lang="ru-RU" sz="800" dirty="0" smtClean="0"/>
                        <a:t>по УПР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5812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Анализ результатов анкетирования и успеваемости по результатам ПП. 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524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45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8001024" y="1928803"/>
          <a:ext cx="928694" cy="2825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</a:tblGrid>
              <a:tr h="4989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4617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800" dirty="0" smtClean="0"/>
                        <a:t>Зам.директора </a:t>
                      </a:r>
                    </a:p>
                    <a:p>
                      <a:pPr marL="0" indent="0" algn="ctr"/>
                      <a:r>
                        <a:rPr lang="ru-RU" sz="800" dirty="0" smtClean="0"/>
                        <a:t>по УПР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653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Обратная связь с работодателями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(трудоустройство обучающихся на рабочие места)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643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60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0" name="Стрелка вправо 19"/>
          <p:cNvSpPr/>
          <p:nvPr/>
        </p:nvSpPr>
        <p:spPr>
          <a:xfrm>
            <a:off x="6715140" y="4000504"/>
            <a:ext cx="357190" cy="42862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7786710" y="4143380"/>
            <a:ext cx="357190" cy="42862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785918" y="4929198"/>
          <a:ext cx="4127209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027"/>
                <a:gridCol w="178550"/>
                <a:gridCol w="376449"/>
                <a:gridCol w="162560"/>
                <a:gridCol w="374673"/>
                <a:gridCol w="224804"/>
                <a:gridCol w="449607"/>
                <a:gridCol w="178550"/>
                <a:gridCol w="452145"/>
                <a:gridCol w="193777"/>
                <a:gridCol w="452145"/>
                <a:gridCol w="193777"/>
                <a:gridCol w="452145"/>
              </a:tblGrid>
              <a:tr h="34057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Шаг 14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Шаг 15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Шаг 16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Шаг 17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8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8" name="Крест 27"/>
          <p:cNvSpPr/>
          <p:nvPr/>
        </p:nvSpPr>
        <p:spPr>
          <a:xfrm rot="2637252">
            <a:off x="1701767" y="5121520"/>
            <a:ext cx="596900" cy="615950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Крест 28"/>
          <p:cNvSpPr/>
          <p:nvPr/>
        </p:nvSpPr>
        <p:spPr>
          <a:xfrm rot="2637252">
            <a:off x="2344709" y="5121520"/>
            <a:ext cx="596900" cy="615950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Крест 29"/>
          <p:cNvSpPr/>
          <p:nvPr/>
        </p:nvSpPr>
        <p:spPr>
          <a:xfrm rot="2637252">
            <a:off x="3487716" y="5121519"/>
            <a:ext cx="596900" cy="615950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Крест 30"/>
          <p:cNvSpPr/>
          <p:nvPr/>
        </p:nvSpPr>
        <p:spPr>
          <a:xfrm rot="2637252">
            <a:off x="4130659" y="5121520"/>
            <a:ext cx="596900" cy="615950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Крест 31"/>
          <p:cNvSpPr/>
          <p:nvPr/>
        </p:nvSpPr>
        <p:spPr>
          <a:xfrm rot="2637252">
            <a:off x="2916213" y="5121520"/>
            <a:ext cx="596900" cy="615950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Крест 32"/>
          <p:cNvSpPr/>
          <p:nvPr/>
        </p:nvSpPr>
        <p:spPr>
          <a:xfrm rot="2637252">
            <a:off x="4773601" y="5121519"/>
            <a:ext cx="596900" cy="615950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Крест 33"/>
          <p:cNvSpPr/>
          <p:nvPr/>
        </p:nvSpPr>
        <p:spPr>
          <a:xfrm rot="2637252">
            <a:off x="5416542" y="5121520"/>
            <a:ext cx="596900" cy="615950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19"/>
          <p:cNvSpPr>
            <a:spLocks noChangeArrowheads="1"/>
          </p:cNvSpPr>
          <p:nvPr/>
        </p:nvSpPr>
        <p:spPr bwMode="auto">
          <a:xfrm>
            <a:off x="428596" y="5857892"/>
            <a:ext cx="8001000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</a:pPr>
            <a:r>
              <a:rPr lang="ru-RU" sz="1200" b="1" dirty="0"/>
              <a:t>ВПП (время протекания процесса) </a:t>
            </a:r>
            <a:r>
              <a:rPr lang="ru-RU" sz="1200" b="1" dirty="0" smtClean="0"/>
              <a:t>– </a:t>
            </a:r>
            <a:r>
              <a:rPr lang="ru-RU" sz="1200" b="1" dirty="0">
                <a:solidFill>
                  <a:srgbClr val="00B050"/>
                </a:solidFill>
              </a:rPr>
              <a:t>8,5 дня (</a:t>
            </a:r>
            <a:r>
              <a:rPr lang="ru-RU" sz="1200" b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длительность процесса, работа с документами) </a:t>
            </a:r>
          </a:p>
          <a:p>
            <a:pPr>
              <a:lnSpc>
                <a:spcPct val="115000"/>
              </a:lnSpc>
            </a:pPr>
            <a:r>
              <a:rPr lang="ru-RU" sz="1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ru-RU" sz="1200" b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 </a:t>
            </a:r>
            <a:r>
              <a:rPr lang="ru-RU" sz="12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408 </a:t>
            </a:r>
            <a:r>
              <a:rPr lang="ru-RU" sz="1200" b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мин </a:t>
            </a:r>
            <a:r>
              <a:rPr lang="ru-RU" sz="12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(68 час</a:t>
            </a:r>
            <a:r>
              <a:rPr lang="ru-RU" sz="1200" b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 (перемещение) </a:t>
            </a:r>
            <a:r>
              <a:rPr lang="ru-RU" sz="12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55%</a:t>
            </a:r>
            <a:endParaRPr lang="ru-RU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Введение в предметную область</a:t>
            </a:r>
            <a:br>
              <a:rPr lang="ru-RU" dirty="0" smtClean="0"/>
            </a:br>
            <a:r>
              <a:rPr lang="ru-RU" dirty="0" smtClean="0"/>
              <a:t>(описание ситуации «как будет»)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FD076-D370-4B59-9D17-F5E23F0ADCE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27653" name="Picture 5" descr="D:\ЯКИМОВА\выпускники фото\для Шевляковой\IMG_86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499282" cy="4786346"/>
          </a:xfrm>
          <a:prstGeom prst="rect">
            <a:avLst/>
          </a:prstGeom>
          <a:noFill/>
        </p:spPr>
      </p:pic>
      <p:pic>
        <p:nvPicPr>
          <p:cNvPr id="27654" name="Picture 6" descr="D:\ЯКИМОВА\выпускники фото\БЗС Монокристалл\DSC00613.jpg"/>
          <p:cNvPicPr>
            <a:picLocks noChangeAspect="1" noChangeArrowheads="1"/>
          </p:cNvPicPr>
          <p:nvPr/>
        </p:nvPicPr>
        <p:blipFill>
          <a:blip r:embed="rId3" cstate="print"/>
          <a:srcRect l="28521" t="5634"/>
          <a:stretch>
            <a:fillRect/>
          </a:stretch>
        </p:blipFill>
        <p:spPr bwMode="auto">
          <a:xfrm>
            <a:off x="4310029" y="1500174"/>
            <a:ext cx="4833971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Введение в предметную область</a:t>
            </a:r>
            <a:br>
              <a:rPr lang="ru-RU" dirty="0" smtClean="0"/>
            </a:br>
            <a:r>
              <a:rPr lang="ru-RU" dirty="0" smtClean="0"/>
              <a:t>(описание ситуации «как будет»)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8E364-D35A-499F-A87C-610D6C71558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28680" name="Picture 8" descr="ÐÐ°ÑÑÐ¸Ð½ÐºÐ¸ Ð¿Ð¾ Ð·Ð°Ð¿ÑÐ¾ÑÑ ÐºÐ°ÑÑÐ¸Ð½ÐºÐ° Ð¿ÑÐ¸Ð³Ð»Ð°ÑÐ°ÐµÐ¼ Ð½Ð° ÑÐ°Ð±Ð¾ÑÑ ÑÑÑÐ´ÐµÐ½ÑÐ°"/>
          <p:cNvPicPr>
            <a:picLocks noChangeAspect="1" noChangeArrowheads="1"/>
          </p:cNvPicPr>
          <p:nvPr/>
        </p:nvPicPr>
        <p:blipFill>
          <a:blip r:embed="rId2"/>
          <a:srcRect t="15294" b="15294"/>
          <a:stretch>
            <a:fillRect/>
          </a:stretch>
        </p:blipFill>
        <p:spPr bwMode="auto">
          <a:xfrm>
            <a:off x="2714612" y="2214554"/>
            <a:ext cx="6072230" cy="4214842"/>
          </a:xfrm>
          <a:prstGeom prst="rect">
            <a:avLst/>
          </a:prstGeom>
          <a:noFill/>
        </p:spPr>
      </p:pic>
      <p:pic>
        <p:nvPicPr>
          <p:cNvPr id="28678" name="Picture 6" descr="ÐÐ°ÑÑÐ¸Ð½ÐºÐ¸ Ð¿Ð¾ Ð·Ð°Ð¿ÑÐ¾ÑÑ ÐºÐ°ÑÑÐ¸Ð½ÐºÐ° Ð¿ÑÐ¸Ð³Ð»Ð°ÑÐ°ÐµÐ¼ Ð½Ð° ÑÐ°Ð±Ð¾ÑÑ ÑÑÑÐ´ÐµÐ½Ñ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2771775" cy="1647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" y="0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Цель и результат проекта</a:t>
            </a:r>
            <a:endParaRPr lang="ru-RU" sz="3000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188" y="6429375"/>
            <a:ext cx="633412" cy="285750"/>
          </a:xfrm>
        </p:spPr>
        <p:txBody>
          <a:bodyPr/>
          <a:lstStyle/>
          <a:p>
            <a:pPr algn="ctr">
              <a:defRPr/>
            </a:pPr>
            <a:fld id="{371936A0-588F-4AA5-B47D-9436A22BEE59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700" y="1125538"/>
          <a:ext cx="8988456" cy="5522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0408"/>
                <a:gridCol w="6858048"/>
              </a:tblGrid>
              <a:tr h="1074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Цель проекта: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35700" marR="35700" marT="6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к 1 марта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2019 г сократить время протекания процесса между заместителем директора, преподавателями-руководителями практик, студентов и работодателями до 62%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35700" marR="35700" marT="62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Способ достижения цели: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35700" marR="35700" marT="6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Исключение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повторяющихся этапов процесса и дублирования информации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35700" marR="35700" marT="62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6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Результат проекта: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35700" marR="35700" marT="6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Время протекания процесса не превышает 9,7 дня (работа всех участников процесса по распределению по местам прохождения производственной практики), 77,6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часа (перемещение участников процесса), количество касаний уменьшилось до 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35700" marR="35700" marT="6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276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Требования к результату проекта: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35700" marR="35700" marT="6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карточки – анкеты 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 информацией  о предприятиях-партнерах  и их условий при принятии обучающихся  на практику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700" marR="35700" marT="62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Определен регламент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системы распределения 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обучающихся  на производственную практику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35700" marR="35700" marT="6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Улучшение психологического климата в студенческом коллективе, повышение успеваемости обучающихся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35700" marR="35700" marT="6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Трудоустройство обучающихся по результатам практики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35700" marR="35700" marT="6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0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Пользователи результатом: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35700" marR="35700" marT="62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обучающиеся, преподаватели-руководители производственной практикой, работодатели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35700" marR="35700" marT="62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30213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Основные блоки работ проекта</a:t>
            </a:r>
            <a:endParaRPr lang="ru-RU" sz="3000" dirty="0"/>
          </a:p>
        </p:txBody>
      </p:sp>
      <p:graphicFrame>
        <p:nvGraphicFramePr>
          <p:cNvPr id="7" name="Group 181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786874" cy="4306310"/>
        </p:xfrm>
        <a:graphic>
          <a:graphicData uri="http://schemas.openxmlformats.org/drawingml/2006/table">
            <a:tbl>
              <a:tblPr/>
              <a:tblGrid>
                <a:gridCol w="445159"/>
                <a:gridCol w="2704026"/>
                <a:gridCol w="899767"/>
                <a:gridCol w="855620"/>
                <a:gridCol w="881906"/>
                <a:gridCol w="236226"/>
                <a:gridCol w="276417"/>
                <a:gridCol w="276417"/>
                <a:gridCol w="276417"/>
                <a:gridCol w="276417"/>
                <a:gridCol w="276417"/>
                <a:gridCol w="276417"/>
                <a:gridCol w="276417"/>
                <a:gridCol w="276417"/>
                <a:gridCol w="276417"/>
                <a:gridCol w="276417"/>
              </a:tblGrid>
              <a:tr h="307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Длительность, дней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Начало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Окончание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2019  - 2020 г.г.</a:t>
                      </a: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12</a:t>
                      </a: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01</a:t>
                      </a: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02</a:t>
                      </a: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03</a:t>
                      </a: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04</a:t>
                      </a: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05</a:t>
                      </a: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06</a:t>
                      </a: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07</a:t>
                      </a: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08</a:t>
                      </a: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карточки – анкеты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 информацией  о предприятиях-партнерах  и условий принятия обучающихся  на практику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700" marR="35700" marT="622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01.10.2019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02.10.2019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регламента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системы распределения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обучающихся  на производственную практику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700" marR="35700" marT="62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03.10.2019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05.10.2019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Прохождение производственной практики</a:t>
                      </a:r>
                    </a:p>
                  </a:txBody>
                  <a:tcPr marL="35700" marR="35700" marT="62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По графику учебного процесса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01.11.2019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22.06.2020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4.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Проверка и корректировка процесса удовлетворенности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700" marR="35700" marT="62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60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23.06.2020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30.08.2020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Итого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334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01.10.2019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01.09.2020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0825" y="6457950"/>
            <a:ext cx="77771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i="1" baseline="30000" dirty="0">
                <a:latin typeface="+mn-lt"/>
              </a:rPr>
              <a:t>*</a:t>
            </a:r>
            <a:r>
              <a:rPr lang="ru-RU" sz="1200" i="1" dirty="0">
                <a:latin typeface="+mn-lt"/>
              </a:rPr>
              <a:t> завершенные блоки работ  закрашиваются зеленым цветом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25" y="6429375"/>
            <a:ext cx="561975" cy="285750"/>
          </a:xfrm>
        </p:spPr>
        <p:txBody>
          <a:bodyPr/>
          <a:lstStyle/>
          <a:p>
            <a:pPr algn="ctr">
              <a:defRPr/>
            </a:pPr>
            <a:fld id="{EC24AD25-2BF8-4E40-94AA-9EC04126E8FB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17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27038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Команда проекта</a:t>
            </a:r>
            <a:endParaRPr lang="ru-RU" sz="3000" dirty="0"/>
          </a:p>
        </p:txBody>
      </p:sp>
      <p:graphicFrame>
        <p:nvGraphicFramePr>
          <p:cNvPr id="5" name="Group 135"/>
          <p:cNvGraphicFramePr>
            <a:graphicFrameLocks noGrp="1"/>
          </p:cNvGraphicFramePr>
          <p:nvPr/>
        </p:nvGraphicFramePr>
        <p:xfrm>
          <a:off x="250825" y="1196975"/>
          <a:ext cx="8713788" cy="2954117"/>
        </p:xfrm>
        <a:graphic>
          <a:graphicData uri="http://schemas.openxmlformats.org/drawingml/2006/table">
            <a:tbl>
              <a:tblPr/>
              <a:tblGrid>
                <a:gridCol w="428625"/>
                <a:gridCol w="1963724"/>
                <a:gridCol w="4357718"/>
                <a:gridCol w="1963721"/>
              </a:tblGrid>
              <a:tr h="518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ФИО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Должность и основное место работы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Выполняемые в проекте работы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Вишневская Яна Юрьевна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директор ОГАПОУ «Шебекинский техникум промышленности и транспорта»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Заказчик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Якимова Наталья Александровна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заместитель директора ОГАПОУ «ШТПТ»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проекта: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Маслиева Ольга Александровна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заместитель директора ОГАПОУ «ШТПТ»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defRPr/>
                      </a:pPr>
                      <a:r>
                        <a:rPr lang="ru-RU" sz="1200" dirty="0" smtClean="0"/>
                        <a:t>Администратор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Долженкова Валентина Николаевна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заместитель директора ОГАПОУ «ШТПТ»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Член рабочей группы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преподаватели - руководители производственной практики от техникума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Член рабочей группы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1063" y="6429375"/>
            <a:ext cx="490537" cy="285750"/>
          </a:xfrm>
        </p:spPr>
        <p:txBody>
          <a:bodyPr/>
          <a:lstStyle/>
          <a:p>
            <a:pPr algn="ctr">
              <a:defRPr/>
            </a:pPr>
            <a:fld id="{A136E544-0111-4332-A6D0-02635FE0A4A2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18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395288" y="3619500"/>
            <a:ext cx="8458200" cy="930275"/>
          </a:xfrm>
        </p:spPr>
        <p:txBody>
          <a:bodyPr anchor="t">
            <a:noAutofit/>
          </a:bodyPr>
          <a:lstStyle/>
          <a:p>
            <a:pPr marL="137160" algn="ctr">
              <a:defRPr/>
            </a:pPr>
            <a:r>
              <a:rPr lang="ru-RU" sz="1800" dirty="0" smtClean="0"/>
              <a:t>Руководитель проекта:</a:t>
            </a:r>
          </a:p>
          <a:p>
            <a:pPr marL="137160" algn="ctr">
              <a:defRPr/>
            </a:pPr>
            <a:r>
              <a:rPr lang="ru-RU" sz="1800" i="1" dirty="0" smtClean="0"/>
              <a:t>Якимова Наталья Александровна</a:t>
            </a:r>
            <a:endParaRPr lang="ru-RU" sz="1800" i="1" dirty="0"/>
          </a:p>
          <a:p>
            <a:pPr marL="137160" algn="ctr">
              <a:defRPr/>
            </a:pPr>
            <a:r>
              <a:rPr lang="ru-RU" sz="1800" dirty="0" smtClean="0"/>
              <a:t>тел.: 2-26-38</a:t>
            </a:r>
          </a:p>
          <a:p>
            <a:pPr marL="137160" algn="ctr">
              <a:defRPr/>
            </a:pPr>
            <a:r>
              <a:rPr lang="en-US" sz="1800" dirty="0" smtClean="0"/>
              <a:t>e-mail</a:t>
            </a:r>
            <a:r>
              <a:rPr lang="ru-RU" sz="1800" dirty="0" smtClean="0"/>
              <a:t>:</a:t>
            </a:r>
            <a:r>
              <a:rPr lang="en-US" sz="1800" dirty="0" smtClean="0"/>
              <a:t> </a:t>
            </a:r>
            <a:r>
              <a:rPr lang="ru-RU" sz="1800" dirty="0" smtClean="0"/>
              <a:t> </a:t>
            </a:r>
            <a:r>
              <a:rPr lang="en-US" sz="1800" dirty="0" smtClean="0"/>
              <a:t>nata.yakimova.76@mail.ru</a:t>
            </a:r>
            <a:endParaRPr lang="ru-RU" sz="1800" dirty="0" smtClean="0"/>
          </a:p>
          <a:p>
            <a:pPr marL="137160" algn="ctr">
              <a:defRPr/>
            </a:pPr>
            <a:r>
              <a:rPr lang="ru-RU" sz="1800" dirty="0" smtClean="0"/>
              <a:t>Администратор проекта:</a:t>
            </a:r>
          </a:p>
          <a:p>
            <a:pPr marL="137160" algn="ctr">
              <a:defRPr/>
            </a:pPr>
            <a:r>
              <a:rPr lang="ru-RU" sz="1800" i="1" dirty="0" smtClean="0"/>
              <a:t>Маслиева Ольга Александровна</a:t>
            </a:r>
            <a:endParaRPr lang="ru-RU" sz="1800" i="1" dirty="0"/>
          </a:p>
          <a:p>
            <a:pPr marL="137160" algn="ctr">
              <a:defRPr/>
            </a:pPr>
            <a:r>
              <a:rPr lang="ru-RU" sz="1800" dirty="0"/>
              <a:t>тел</a:t>
            </a:r>
            <a:r>
              <a:rPr lang="ru-RU" sz="1800" dirty="0" smtClean="0"/>
              <a:t>.: 3-18-75</a:t>
            </a:r>
            <a:endParaRPr lang="ru-RU" sz="1800" dirty="0"/>
          </a:p>
          <a:p>
            <a:pPr marL="137160" algn="ctr">
              <a:defRPr/>
            </a:pPr>
            <a:r>
              <a:rPr lang="en-US" sz="1800" dirty="0"/>
              <a:t>e-mail</a:t>
            </a:r>
            <a:r>
              <a:rPr lang="ru-RU" sz="1800" dirty="0" smtClean="0"/>
              <a:t>:</a:t>
            </a:r>
            <a:r>
              <a:rPr lang="en-US" sz="1800" dirty="0" smtClean="0"/>
              <a:t> masliyova.olya@yandex.ru</a:t>
            </a:r>
            <a:endParaRPr lang="ru-RU" sz="1800" dirty="0"/>
          </a:p>
          <a:p>
            <a:pPr marL="137160" algn="ctr">
              <a:defRPr/>
            </a:pP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975" y="2946400"/>
            <a:ext cx="8686800" cy="11858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Контактные данные: </a:t>
            </a:r>
            <a:br>
              <a:rPr lang="ru-RU" dirty="0"/>
            </a:br>
            <a:endParaRPr lang="ru-RU" dirty="0"/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1508125" y="3390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813" y="6429375"/>
            <a:ext cx="458787" cy="312738"/>
          </a:xfrm>
        </p:spPr>
        <p:txBody>
          <a:bodyPr/>
          <a:lstStyle/>
          <a:p>
            <a:pPr algn="ctr">
              <a:defRPr/>
            </a:pPr>
            <a:fld id="{35030DAE-5F77-4221-99DC-FE0E2B817F08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19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4813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 smtClean="0"/>
              <a:t>карточка </a:t>
            </a:r>
            <a:r>
              <a:rPr lang="ru-RU" sz="3000" dirty="0"/>
              <a:t>проекта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1B71FA4E-4AF6-4CF5-A06F-1E799F0780FF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2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0275" y="1125538"/>
            <a:ext cx="2895600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1125538"/>
            <a:ext cx="2895600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75" y="1143000"/>
          <a:ext cx="8858312" cy="552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  <a:gridCol w="4429156"/>
              </a:tblGrid>
              <a:tr h="497848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ОБЩИЕ ДАННЫЕ:</a:t>
                      </a:r>
                    </a:p>
                    <a:p>
                      <a:r>
                        <a:rPr kumimoji="0" lang="ru-RU" sz="1050" b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Заказчик:</a:t>
                      </a:r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Вишневская Яна Юрьевна, директор ОГАПОУ «Шебекинский техникум промышленности и транспорта»</a:t>
                      </a:r>
                    </a:p>
                    <a:p>
                      <a:r>
                        <a:rPr kumimoji="0" lang="ru-RU" sz="1050" b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Процесс:</a:t>
                      </a:r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Оптимизация процесса распределения обучающихся на производственную практику</a:t>
                      </a:r>
                    </a:p>
                    <a:p>
                      <a:r>
                        <a:rPr kumimoji="0" lang="ru-RU" sz="1050" b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Границы процесса:</a:t>
                      </a:r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«мониторинга предпочтений обучающихся по распределению на места прохождения практики» до «трудоустройства на рабочие места»</a:t>
                      </a:r>
                    </a:p>
                    <a:p>
                      <a:r>
                        <a:rPr kumimoji="0" lang="ru-RU" sz="1050" b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Руководитель проекта:</a:t>
                      </a:r>
                      <a:endParaRPr kumimoji="0" lang="ru-RU" sz="105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Якимова Н.А, заместитель директора (по УПР) ОГАПОУ «ШТПТ», преподаватель высшей квалификационной категории</a:t>
                      </a:r>
                    </a:p>
                    <a:p>
                      <a:r>
                        <a:rPr kumimoji="0" lang="ru-RU" sz="1050" b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Команда проекта: </a:t>
                      </a:r>
                      <a:endParaRPr kumimoji="0" lang="ru-RU" sz="105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Долженкова В.Н.- заместитель директора, преподаватель высшей квалификационной категории</a:t>
                      </a:r>
                    </a:p>
                    <a:p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преподаватели - руководители производственной практики от техникума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ОБОСНОВАНИЕ: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28600" lvl="0" indent="-228600" algn="l" rtl="0" eaLnBrk="1" latinLnBrk="0" hangingPunct="1">
                        <a:buFont typeface="+mj-lt"/>
                        <a:buAutoNum type="arabicPeriod"/>
                        <a:tabLst/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Длительный процесс распределения обучающихся на производственную практику;</a:t>
                      </a:r>
                    </a:p>
                    <a:p>
                      <a:pPr marL="228600" lvl="0" indent="-228600" algn="l" rtl="0" eaLnBrk="1" latinLnBrk="0" hangingPunct="1">
                        <a:buFont typeface="+mj-lt"/>
                        <a:buAutoNum type="arabicPeriod"/>
                        <a:tabLst/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Принудительное закрепление за обучающимися мест прохождения производственной практики;</a:t>
                      </a:r>
                    </a:p>
                    <a:p>
                      <a:pPr marL="228600" indent="-228600" algn="l" rtl="0" eaLnBrk="1" latinLnBrk="0" hangingPunct="1">
                        <a:buFont typeface="+mj-lt"/>
                        <a:buAutoNum type="arabicPeriod"/>
                        <a:tabLst/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Неудовлетворенность некоторых обучающихся и работодателей качеством практического обучения.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784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ЦЕЛИ:</a:t>
                      </a:r>
                    </a:p>
                    <a:p>
                      <a:pPr marL="0" lvl="0" algn="l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времени протекания процесса с 15,4 дней до 8,5 дней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Экономия времени до 55 %</a:t>
                      </a:r>
                    </a:p>
                    <a:p>
                      <a:pPr marL="0" algn="l" rtl="0" eaLnBrk="1" latinLnBrk="0" hangingPunct="1"/>
                      <a:endParaRPr kumimoji="0" lang="ru-RU" sz="105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rtl="0" eaLnBrk="1" latinLnBrk="0" hangingPunct="1"/>
                      <a:endParaRPr kumimoji="0" lang="ru-RU" sz="105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rtl="0" eaLnBrk="1" latinLnBrk="0" hangingPunct="1"/>
                      <a:endParaRPr kumimoji="0" lang="ru-RU" sz="105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rtl="0" eaLnBrk="1" latinLnBrk="0" hangingPunct="1"/>
                      <a:endParaRPr kumimoji="0" lang="ru-RU" sz="105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rtl="0" eaLnBrk="1" latinLnBrk="0" hangingPunct="1"/>
                      <a:endParaRPr kumimoji="0" lang="ru-RU" sz="105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rtl="0" eaLnBrk="1" latinLnBrk="0" hangingPunct="1"/>
                      <a:endParaRPr kumimoji="0" lang="ru-RU" sz="105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rtl="0" eaLnBrk="1" latinLnBrk="0" hangingPunct="1"/>
                      <a:endParaRPr kumimoji="0" lang="ru-RU" sz="105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rtl="0" eaLnBrk="1" latinLnBrk="0" hangingPunct="1"/>
                      <a:endParaRPr kumimoji="0" lang="ru-RU" sz="105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05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3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0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ЭФФЕКТЫ:</a:t>
                      </a:r>
                      <a:endParaRPr kumimoji="0" lang="ru-RU" sz="105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Удовлетворенность обучающихся местом проведения производственной практики.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успеваемости по промежуточной аттестации.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Трудоустройство обучающихся на рабочие места.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Удовлетворение потребностей работодателей в рабочих кадрах.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b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СРОКИ:</a:t>
                      </a:r>
                      <a:endParaRPr kumimoji="0" lang="ru-RU" sz="1100" u="non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Старт проекта 01.10.2019 </a:t>
                      </a: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Анализ текущей ситуации 26.08.2019 </a:t>
                      </a:r>
                    </a:p>
                    <a:p>
                      <a:pPr marL="180975" indent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 разработка текущей карты процесса 02.09.2019 – 05.09.2019 </a:t>
                      </a:r>
                    </a:p>
                    <a:p>
                      <a:pPr marL="180975" indent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2.2 поиск и выявление процесса 06.09.2019 – 10.09.2019 </a:t>
                      </a:r>
                    </a:p>
                    <a:p>
                      <a:pPr marL="180975" indent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2.3 разработка целевой карты процесса 06.12.2018 – 13.09.2019</a:t>
                      </a:r>
                    </a:p>
                    <a:p>
                      <a:pPr marL="180975" indent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2.4 разработка «плана» реализации проекта 16.09.2019 – 20.09.2019</a:t>
                      </a: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Защита карточки проекта  25.08.2020 г</a:t>
                      </a: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Проверка и корректировка процесса удовлетворенности </a:t>
                      </a: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23.06.2020 </a:t>
                      </a:r>
                      <a:r>
                        <a:rPr kumimoji="0" lang="ru-RU" sz="110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30.08.2020</a:t>
                      </a:r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Закрытие проекта 01.09.2020</a:t>
                      </a:r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313" y="4286250"/>
          <a:ext cx="4286279" cy="122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944"/>
                <a:gridCol w="1108520"/>
                <a:gridCol w="886815"/>
              </a:tblGrid>
              <a:tr h="23789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цели, мин/дни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Сокращение времени протекания процесса, дни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Сокращение перемещений, мин.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123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Оптимизация количества касаний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F958BA87-8301-414C-9FF9-3F2CC33D4681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4800" y="1628775"/>
            <a:ext cx="8686800" cy="69373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38275"/>
            <a:ext cx="7643866" cy="8382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Обоснование выбора процесса: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4048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dirty="0" smtClean="0"/>
              <a:t>Введение в предметную область</a:t>
            </a:r>
            <a:br>
              <a:rPr lang="ru-RU" sz="3000" dirty="0" smtClean="0"/>
            </a:br>
            <a:r>
              <a:rPr lang="ru-RU" sz="3000" dirty="0" smtClean="0"/>
              <a:t>(описание ситуации «как есть»)</a:t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00034" y="2286000"/>
            <a:ext cx="7929591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ru-RU" sz="2000" cap="all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Длительный процесс распределения обучающихся на производственную практику.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ru-RU" sz="2000" cap="all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ru-RU" sz="2000" cap="all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Принудительное закрепление за обучающимися мест прохождения производственной практики.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ru-RU" sz="2000" cap="all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ru-RU" sz="2000" cap="all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Неудовлетворенность некоторых обучающихся и работодателей качеством практического обучения.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7" name="Picture 13" descr="D:\ЯКИМОВА\выпускники фото\лпз оРГАНИЗАЦИЯ ПЕРЕВОЗОК, ПОЛИМЕРЩИКИ\DSC08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119172"/>
            <a:ext cx="4429124" cy="2952750"/>
          </a:xfrm>
          <a:prstGeom prst="rect">
            <a:avLst/>
          </a:prstGeom>
          <a:noFill/>
        </p:spPr>
      </p:pic>
      <p:pic>
        <p:nvPicPr>
          <p:cNvPr id="16396" name="Picture 12" descr="D:\ЯКИМОВА\выпускники фото\лпз оРГАНИЗАЦИЯ ПЕРЕВОЗОК, ПОЛИМЕРЩИКИ\DSC08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30" y="3762353"/>
            <a:ext cx="4643470" cy="30956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Карта текущего состояния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27C8FB5B-4E37-444F-82F2-7310D648D32A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625" y="3141663"/>
            <a:ext cx="77057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+mn-lt"/>
              </a:rPr>
              <a:t>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048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dirty="0" smtClean="0"/>
              <a:t>Введение в предметную область</a:t>
            </a:r>
            <a:br>
              <a:rPr lang="ru-RU" sz="3000" dirty="0" smtClean="0"/>
            </a:br>
            <a:r>
              <a:rPr lang="ru-RU" sz="3000" dirty="0" smtClean="0"/>
              <a:t>(описание ситуации «как есть»)</a:t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16394" name="Picture 10" descr="D:\ЯКИМОВА\выпускники фото\лпз оРГАНИЗАЦИЯ ПЕРЕВОЗОК, ПОЛИМЕРЩИКИ\DSC086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4714876" cy="3143250"/>
          </a:xfrm>
          <a:prstGeom prst="rect">
            <a:avLst/>
          </a:prstGeom>
          <a:noFill/>
        </p:spPr>
      </p:pic>
      <p:pic>
        <p:nvPicPr>
          <p:cNvPr id="16395" name="Picture 11" descr="D:\ЯКИМОВА\выпускники фото\лпз оРГАНИЗАЦИЯ ПЕРЕВОЗОК, ПОЛИМЕРЩИКИ\DSC086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4750"/>
            <a:ext cx="4714876" cy="3143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Введение в предметную область</a:t>
            </a:r>
            <a:br>
              <a:rPr lang="ru-RU" dirty="0" smtClean="0"/>
            </a:br>
            <a:r>
              <a:rPr lang="ru-RU" dirty="0" smtClean="0"/>
              <a:t>(описание ситуации «как есть»)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A974A-49A5-434C-BC5F-394C89E2E93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7414" name="Picture 6" descr="D:\ЯКИМОВА\БЕРЕЖЛИВЫЙ КОЛЛЕДЖ\список гр..jpg"/>
          <p:cNvPicPr>
            <a:picLocks noChangeAspect="1" noChangeArrowheads="1"/>
          </p:cNvPicPr>
          <p:nvPr/>
        </p:nvPicPr>
        <p:blipFill>
          <a:blip r:embed="rId2"/>
          <a:srcRect l="4935" t="4221" r="4935" b="24822"/>
          <a:stretch>
            <a:fillRect/>
          </a:stretch>
        </p:blipFill>
        <p:spPr bwMode="auto">
          <a:xfrm>
            <a:off x="285721" y="1500174"/>
            <a:ext cx="3929090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5" name="Picture 7" descr="D:\ЯКИМОВА\БЕРЕЖЛИВЫЙ КОЛЛЕДЖ\список с предприятиями.jpg"/>
          <p:cNvPicPr>
            <a:picLocks noChangeAspect="1" noChangeArrowheads="1"/>
          </p:cNvPicPr>
          <p:nvPr/>
        </p:nvPicPr>
        <p:blipFill>
          <a:blip r:embed="rId3"/>
          <a:srcRect t="6054" r="8106" b="26562"/>
          <a:stretch>
            <a:fillRect/>
          </a:stretch>
        </p:blipFill>
        <p:spPr bwMode="auto">
          <a:xfrm>
            <a:off x="4643438" y="1571612"/>
            <a:ext cx="4214810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Введение в предметную область</a:t>
            </a:r>
            <a:br>
              <a:rPr lang="ru-RU" dirty="0" smtClean="0"/>
            </a:br>
            <a:r>
              <a:rPr lang="ru-RU" dirty="0" smtClean="0"/>
              <a:t>(описание ситуации «как есть»)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057FC-76DC-4DCC-8546-DA266373318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8436" name="Picture 5" descr="D:\ЯКИМОВА\БЕРЕЖЛИВЫЙ КОЛЛЕДЖ\приказ на практику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15723" t="16306" r="20425" b="21739"/>
          <a:stretch>
            <a:fillRect/>
          </a:stretch>
        </p:blipFill>
        <p:spPr bwMode="auto">
          <a:xfrm>
            <a:off x="214313" y="1500188"/>
            <a:ext cx="4357687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D:\ЯКИМОВА\БЕРЕЖЛИВЫЙ КОЛЛЕДЖ\уч.договор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 b="7500"/>
          <a:stretch>
            <a:fillRect/>
          </a:stretch>
        </p:blipFill>
        <p:spPr bwMode="auto">
          <a:xfrm>
            <a:off x="4643438" y="1371600"/>
            <a:ext cx="42862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Введение в предметную область</a:t>
            </a:r>
            <a:br>
              <a:rPr lang="ru-RU" dirty="0" smtClean="0"/>
            </a:br>
            <a:r>
              <a:rPr lang="ru-RU" dirty="0" smtClean="0"/>
              <a:t>(описание ситуации «как есть»)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F72A3-F6CF-48A5-AE12-D07A021E55F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9460" name="Picture 4" descr="D:\ЯКИМОВА\БЕРЕЖЛИВЫЙ КОЛЛЕДЖ\анкета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3070" b="20173"/>
          <a:stretch>
            <a:fillRect/>
          </a:stretch>
        </p:blipFill>
        <p:spPr bwMode="auto">
          <a:xfrm>
            <a:off x="-214346" y="1357298"/>
            <a:ext cx="4973899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1" name="Picture 5" descr="D:\ЯКИМОВА\БЕРЕЖЛИВЫЙ КОЛЛЕДЖ\анета работодателей.jpg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 b="17909"/>
          <a:stretch>
            <a:fillRect/>
          </a:stretch>
        </p:blipFill>
        <p:spPr bwMode="auto">
          <a:xfrm>
            <a:off x="4572000" y="1500174"/>
            <a:ext cx="4306891" cy="5072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Карта текущего состояния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14AA8-21AD-4158-B4FF-C69C1C73B40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1700213"/>
          <a:ext cx="8680540" cy="426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518"/>
                <a:gridCol w="208280"/>
                <a:gridCol w="648976"/>
                <a:gridCol w="208280"/>
                <a:gridCol w="712429"/>
                <a:gridCol w="216265"/>
                <a:gridCol w="662814"/>
                <a:gridCol w="208280"/>
                <a:gridCol w="670799"/>
                <a:gridCol w="208280"/>
                <a:gridCol w="691307"/>
                <a:gridCol w="208280"/>
                <a:gridCol w="695203"/>
                <a:gridCol w="226937"/>
                <a:gridCol w="697603"/>
                <a:gridCol w="231091"/>
                <a:gridCol w="652722"/>
                <a:gridCol w="208280"/>
                <a:gridCol w="639196"/>
              </a:tblGrid>
              <a:tr h="51697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674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Зам.директора </a:t>
                      </a:r>
                    </a:p>
                    <a:p>
                      <a:pPr marL="0" indent="0" algn="ctr"/>
                      <a:r>
                        <a:rPr lang="ru-RU" sz="900" dirty="0" smtClean="0"/>
                        <a:t>по УПР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Зам.директора </a:t>
                      </a:r>
                    </a:p>
                    <a:p>
                      <a:pPr marL="0" indent="0" algn="ctr"/>
                      <a:r>
                        <a:rPr lang="ru-RU" sz="900" dirty="0" smtClean="0"/>
                        <a:t>по УПР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Зам.директора </a:t>
                      </a:r>
                    </a:p>
                    <a:p>
                      <a:pPr marL="0" indent="0" algn="ctr"/>
                      <a:r>
                        <a:rPr lang="ru-RU" sz="900" dirty="0" smtClean="0"/>
                        <a:t>по УПР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Зам.директора </a:t>
                      </a:r>
                    </a:p>
                    <a:p>
                      <a:pPr marL="0" indent="0" algn="ctr"/>
                      <a:r>
                        <a:rPr lang="ru-RU" sz="900" dirty="0" smtClean="0"/>
                        <a:t>по УПР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Зам.директора </a:t>
                      </a:r>
                    </a:p>
                    <a:p>
                      <a:pPr marL="0" indent="0" algn="ctr"/>
                      <a:r>
                        <a:rPr lang="ru-RU" sz="900" dirty="0" smtClean="0"/>
                        <a:t>по УПР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Зам.директора </a:t>
                      </a:r>
                    </a:p>
                    <a:p>
                      <a:pPr marL="0" indent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УПР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Преподаватель - руководитель ПП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Преподаватель - руководитель ПП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Зам.директора </a:t>
                      </a:r>
                    </a:p>
                    <a:p>
                      <a:pPr marL="0" indent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УПР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Зам.директора </a:t>
                      </a:r>
                    </a:p>
                    <a:p>
                      <a:pPr marL="0" indent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УПР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5904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Разработка графика учебного процесса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Отправка писем-запросов о согласовании количества студентов при оформлении на производственную</a:t>
                      </a:r>
                      <a:r>
                        <a:rPr lang="ru-RU" sz="900" baseline="0" dirty="0" smtClean="0"/>
                        <a:t> практику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Получение ответа на запрос</a:t>
                      </a:r>
                      <a:r>
                        <a:rPr lang="ru-RU" sz="900" baseline="0" dirty="0" smtClean="0"/>
                        <a:t> в течение недели с момента отправки  писем-запросов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Телефонный звонок  в отдел кадров предприятий, от которых не пришел</a:t>
                      </a:r>
                      <a:r>
                        <a:rPr lang="ru-RU" sz="900" baseline="0" dirty="0" smtClean="0"/>
                        <a:t> ответ на  запрос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Формирование списка студентов и перечня предприятий с указанием численности студентов, которых</a:t>
                      </a:r>
                      <a:r>
                        <a:rPr lang="ru-RU" sz="900" baseline="0" dirty="0" smtClean="0"/>
                        <a:t> берут на ПП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Передача списка групп  руководителю производственной  для распределения по предприятиям-местам проведения ПП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Распределяет студентов согласно «разнарядке» (у присутствующих на занятии есть право выбора  мест прохождения ПП)</a:t>
                      </a:r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Передача списка студентов</a:t>
                      </a:r>
                      <a:r>
                        <a:rPr lang="ru-RU" sz="900" baseline="0" dirty="0" smtClean="0"/>
                        <a:t> с распределением по местам прохождения ПП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Подготовка проекта приказа об организации ПП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Ознакомление студентов с проектом приказа о распределении на ПП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073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8 часов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 час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36</a:t>
                      </a:r>
                      <a:r>
                        <a:rPr lang="ru-RU" sz="900" baseline="0" dirty="0" smtClean="0"/>
                        <a:t> часов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 часа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30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15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45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15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45 минут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Пятно 1 6"/>
          <p:cNvSpPr/>
          <p:nvPr/>
        </p:nvSpPr>
        <p:spPr>
          <a:xfrm>
            <a:off x="5072066" y="1428736"/>
            <a:ext cx="500063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313" y="1071563"/>
            <a:ext cx="714375" cy="2143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313" y="1285875"/>
            <a:ext cx="714375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313" y="1500188"/>
            <a:ext cx="714375" cy="2143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90" name="TextBox 13"/>
          <p:cNvSpPr txBox="1">
            <a:spLocks noChangeArrowheads="1"/>
          </p:cNvSpPr>
          <p:nvPr/>
        </p:nvSpPr>
        <p:spPr bwMode="auto">
          <a:xfrm>
            <a:off x="1000125" y="1071563"/>
            <a:ext cx="30003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/>
              <a:t>Исполнитель</a:t>
            </a:r>
          </a:p>
          <a:p>
            <a:endParaRPr lang="ru-RU" sz="200" b="1"/>
          </a:p>
          <a:p>
            <a:r>
              <a:rPr lang="ru-RU" sz="1100" b="1"/>
              <a:t>Описание шага процесса</a:t>
            </a:r>
          </a:p>
          <a:p>
            <a:endParaRPr lang="ru-RU" sz="200" b="1"/>
          </a:p>
          <a:p>
            <a:r>
              <a:rPr lang="ru-RU" sz="1100" b="1"/>
              <a:t>Продолжительность</a:t>
            </a:r>
          </a:p>
        </p:txBody>
      </p:sp>
      <p:sp>
        <p:nvSpPr>
          <p:cNvPr id="20591" name="Прямоугольник 14"/>
          <p:cNvSpPr>
            <a:spLocks noChangeArrowheads="1"/>
          </p:cNvSpPr>
          <p:nvPr/>
        </p:nvSpPr>
        <p:spPr bwMode="auto">
          <a:xfrm>
            <a:off x="4000500" y="1143000"/>
            <a:ext cx="15716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/>
              <a:t>Потери/проблемы</a:t>
            </a:r>
            <a:endParaRPr lang="ru-RU" b="1"/>
          </a:p>
        </p:txBody>
      </p:sp>
      <p:sp>
        <p:nvSpPr>
          <p:cNvPr id="16" name="Пятно 1 15"/>
          <p:cNvSpPr/>
          <p:nvPr/>
        </p:nvSpPr>
        <p:spPr>
          <a:xfrm>
            <a:off x="3357563" y="1071563"/>
            <a:ext cx="500062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ятно 1 13"/>
          <p:cNvSpPr/>
          <p:nvPr/>
        </p:nvSpPr>
        <p:spPr>
          <a:xfrm>
            <a:off x="2357422" y="1500174"/>
            <a:ext cx="500063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6357950" y="1500174"/>
            <a:ext cx="500063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0" name="Пятно 1 19"/>
          <p:cNvSpPr/>
          <p:nvPr/>
        </p:nvSpPr>
        <p:spPr>
          <a:xfrm>
            <a:off x="8532813" y="1341438"/>
            <a:ext cx="431800" cy="4318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827088" y="3933825"/>
            <a:ext cx="360362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1692275" y="3933825"/>
            <a:ext cx="358775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8027988" y="3933825"/>
            <a:ext cx="360362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7092950" y="3933825"/>
            <a:ext cx="358775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227763" y="3933825"/>
            <a:ext cx="360362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292725" y="3933825"/>
            <a:ext cx="358775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4356100" y="3933825"/>
            <a:ext cx="360363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3492500" y="3933825"/>
            <a:ext cx="358775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2627313" y="3933825"/>
            <a:ext cx="360362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ятно 1 29"/>
          <p:cNvSpPr/>
          <p:nvPr/>
        </p:nvSpPr>
        <p:spPr>
          <a:xfrm>
            <a:off x="0" y="5857892"/>
            <a:ext cx="935038" cy="7921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/>
              <a:t>1,2,3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000100" y="6143644"/>
            <a:ext cx="442915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/>
              <a:t>1- Потеря </a:t>
            </a:r>
            <a:r>
              <a:rPr lang="ru-RU" sz="1050" b="1" dirty="0" smtClean="0"/>
              <a:t>времени (задержка ответа на письмо-запрос)</a:t>
            </a:r>
            <a:endParaRPr lang="ru-RU" sz="1050" b="1" dirty="0"/>
          </a:p>
          <a:p>
            <a:pPr>
              <a:defRPr/>
            </a:pPr>
            <a:r>
              <a:rPr lang="ru-RU" sz="1050" b="1" dirty="0"/>
              <a:t>2- отсутствие </a:t>
            </a:r>
            <a:r>
              <a:rPr lang="ru-RU" sz="1050" b="1" dirty="0" smtClean="0"/>
              <a:t>преподавателя – руководителя ПП/заместителя директора</a:t>
            </a:r>
            <a:endParaRPr lang="ru-RU" sz="105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357818" y="6072206"/>
            <a:ext cx="350046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 smtClean="0"/>
              <a:t>3- обращение отдельных студентов и их родителей с просьбой перевести на другие предприятия</a:t>
            </a:r>
            <a:endParaRPr lang="ru-RU" sz="105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Карта текущего состояния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1</a:t>
            </a:r>
            <a:fld id="{8D8A92B4-6264-41EC-B98D-2B1E3B4CA71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143116"/>
          <a:ext cx="9463124" cy="379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708"/>
                <a:gridCol w="247526"/>
                <a:gridCol w="713157"/>
                <a:gridCol w="247526"/>
                <a:gridCol w="782886"/>
                <a:gridCol w="247526"/>
                <a:gridCol w="728365"/>
                <a:gridCol w="247526"/>
                <a:gridCol w="737139"/>
                <a:gridCol w="247526"/>
                <a:gridCol w="759675"/>
                <a:gridCol w="247526"/>
                <a:gridCol w="763957"/>
                <a:gridCol w="249381"/>
                <a:gridCol w="766594"/>
                <a:gridCol w="253945"/>
                <a:gridCol w="717274"/>
                <a:gridCol w="810887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11 - 15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16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Зам.директора </a:t>
                      </a:r>
                    </a:p>
                    <a:p>
                      <a:pPr marL="0" indent="0" algn="ctr"/>
                      <a:r>
                        <a:rPr lang="ru-RU" sz="900" dirty="0" smtClean="0"/>
                        <a:t>по УПР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Преподаватель - руководитель ПП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Зам.директора </a:t>
                      </a:r>
                    </a:p>
                    <a:p>
                      <a:pPr marL="0" indent="0" algn="ctr"/>
                      <a:r>
                        <a:rPr lang="ru-RU" sz="900" dirty="0" smtClean="0"/>
                        <a:t>по УПР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Зам.директора </a:t>
                      </a:r>
                    </a:p>
                    <a:p>
                      <a:pPr marL="0" indent="0" algn="ctr"/>
                      <a:r>
                        <a:rPr lang="ru-RU" sz="900" dirty="0" smtClean="0"/>
                        <a:t>по УПР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Преподаватель - руководитель ПП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Преподаватель - руководитель ПП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Преподаватель - руководитель ПП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Зам.директора </a:t>
                      </a:r>
                    </a:p>
                    <a:p>
                      <a:pPr marL="0" indent="0" algn="ctr"/>
                      <a:r>
                        <a:rPr lang="ru-RU" sz="900" dirty="0" smtClean="0"/>
                        <a:t>по УПР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Преподаватель - руководитель ПП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Зам.директора </a:t>
                      </a:r>
                    </a:p>
                    <a:p>
                      <a:pPr marL="0" indent="0" algn="ctr"/>
                      <a:r>
                        <a:rPr lang="ru-RU" sz="900" dirty="0" smtClean="0"/>
                        <a:t>по УПР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Зам.директора </a:t>
                      </a:r>
                    </a:p>
                    <a:p>
                      <a:pPr marL="0" indent="0" algn="ctr"/>
                      <a:r>
                        <a:rPr lang="ru-RU" sz="900" dirty="0" smtClean="0"/>
                        <a:t>по УПР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0398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Повторение шага 4,  6,7,8,9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Внесение изменений в  ПРИКАЗ об организации </a:t>
                      </a:r>
                      <a:r>
                        <a:rPr lang="ru-RU" sz="900" dirty="0" err="1" smtClean="0"/>
                        <a:t>пп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Оформление</a:t>
                      </a:r>
                      <a:r>
                        <a:rPr lang="ru-RU" sz="900" baseline="0" dirty="0" smtClean="0"/>
                        <a:t> ученических договоров, направлений на ПП, оформление журнала инструктажа по ОТ и ТБ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Отправка студентов на ПП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Пребывание студентов</a:t>
                      </a:r>
                      <a:r>
                        <a:rPr lang="ru-RU" sz="900" baseline="0" dirty="0" smtClean="0"/>
                        <a:t> на ПП. Контроль прохождения ПП руководителями практики от техникума</a:t>
                      </a:r>
                      <a:endParaRPr lang="ru-RU" sz="900" dirty="0" smtClean="0"/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Проведение аттестации по итога ПП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анкетирования среди студентов и работодателей об уровне удовлетворенности организацией ПП</a:t>
                      </a:r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Анализ результатов анкетирования и успеваемости по результатам ПП. 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Обратная связь с работодателями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(</a:t>
                      </a:r>
                      <a:r>
                        <a:rPr lang="ru-RU" sz="800" dirty="0" smtClean="0"/>
                        <a:t>решение о продолжении / прекращении сотрудничества)</a:t>
                      </a:r>
                      <a:endParaRPr lang="ru-RU" sz="9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44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 часа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30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8</a:t>
                      </a:r>
                      <a:r>
                        <a:rPr lang="ru-RU" sz="900" baseline="0" dirty="0" smtClean="0"/>
                        <a:t> часов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 часов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По графику учебного процесса</a:t>
                      </a:r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90 минут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30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 часа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60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ятно 1 6"/>
          <p:cNvSpPr/>
          <p:nvPr/>
        </p:nvSpPr>
        <p:spPr>
          <a:xfrm>
            <a:off x="2571736" y="1857364"/>
            <a:ext cx="503238" cy="4318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313" y="1071563"/>
            <a:ext cx="714375" cy="2143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313" y="1285875"/>
            <a:ext cx="714375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313" y="1500188"/>
            <a:ext cx="714375" cy="2143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628" name="TextBox 13"/>
          <p:cNvSpPr txBox="1">
            <a:spLocks noChangeArrowheads="1"/>
          </p:cNvSpPr>
          <p:nvPr/>
        </p:nvSpPr>
        <p:spPr bwMode="auto">
          <a:xfrm>
            <a:off x="1000125" y="1071563"/>
            <a:ext cx="30003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/>
              <a:t>Исполнитель</a:t>
            </a:r>
          </a:p>
          <a:p>
            <a:endParaRPr lang="ru-RU" sz="200" b="1"/>
          </a:p>
          <a:p>
            <a:r>
              <a:rPr lang="ru-RU" sz="1100" b="1"/>
              <a:t>Описание шага процесса</a:t>
            </a:r>
          </a:p>
          <a:p>
            <a:endParaRPr lang="ru-RU" sz="200" b="1"/>
          </a:p>
          <a:p>
            <a:r>
              <a:rPr lang="ru-RU" sz="1100" b="1"/>
              <a:t>Продолжительность</a:t>
            </a:r>
          </a:p>
        </p:txBody>
      </p:sp>
      <p:sp>
        <p:nvSpPr>
          <p:cNvPr id="21629" name="Прямоугольник 14"/>
          <p:cNvSpPr>
            <a:spLocks noChangeArrowheads="1"/>
          </p:cNvSpPr>
          <p:nvPr/>
        </p:nvSpPr>
        <p:spPr bwMode="auto">
          <a:xfrm>
            <a:off x="4000500" y="1143000"/>
            <a:ext cx="15716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/>
              <a:t>Потери/проблемы</a:t>
            </a:r>
            <a:endParaRPr lang="ru-RU" b="1"/>
          </a:p>
        </p:txBody>
      </p:sp>
      <p:sp>
        <p:nvSpPr>
          <p:cNvPr id="16" name="Пятно 1 15"/>
          <p:cNvSpPr/>
          <p:nvPr/>
        </p:nvSpPr>
        <p:spPr>
          <a:xfrm>
            <a:off x="3357563" y="1071563"/>
            <a:ext cx="500062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928662" y="4643446"/>
            <a:ext cx="358775" cy="48418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785918" y="4643446"/>
            <a:ext cx="358775" cy="48577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928926" y="4643446"/>
            <a:ext cx="358775" cy="48577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857620" y="4572008"/>
            <a:ext cx="360362" cy="48577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857752" y="4572008"/>
            <a:ext cx="360362" cy="48577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857884" y="4572008"/>
            <a:ext cx="360362" cy="48577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858016" y="4572008"/>
            <a:ext cx="358775" cy="48577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7929586" y="4500570"/>
            <a:ext cx="360362" cy="48577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500034" y="1643050"/>
            <a:ext cx="714380" cy="64294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00" b="1" dirty="0" smtClean="0"/>
              <a:t>2,4</a:t>
            </a:r>
            <a:endParaRPr lang="ru-RU" sz="7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00100" y="6143644"/>
            <a:ext cx="79296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 smtClean="0"/>
              <a:t>4 – отказ предприятий в изменении численности студентов</a:t>
            </a:r>
          </a:p>
          <a:p>
            <a:pPr>
              <a:defRPr/>
            </a:pPr>
            <a:r>
              <a:rPr lang="ru-RU" sz="1000" b="1" dirty="0" smtClean="0"/>
              <a:t>1 – из-за потери времени по определении мест прохождения ПП, в авральном режиме оформляются ученические договоры</a:t>
            </a:r>
            <a:endParaRPr lang="ru-RU" sz="1000" b="1" dirty="0"/>
          </a:p>
        </p:txBody>
      </p:sp>
      <p:sp>
        <p:nvSpPr>
          <p:cNvPr id="26" name="Пятно 1 25"/>
          <p:cNvSpPr/>
          <p:nvPr/>
        </p:nvSpPr>
        <p:spPr>
          <a:xfrm>
            <a:off x="142844" y="6072206"/>
            <a:ext cx="714376" cy="64293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26567</TotalTime>
  <Words>1508</Words>
  <Application>Microsoft Office PowerPoint</Application>
  <PresentationFormat>Экран (4:3)</PresentationFormat>
  <Paragraphs>469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Презентация проекта  «Оптимизация процесса распределения обучающихся  на производственную практику»</vt:lpstr>
      <vt:lpstr>карточка проекта </vt:lpstr>
      <vt:lpstr>Обоснование выбора процесса:</vt:lpstr>
      <vt:lpstr>Карта текущего состояния</vt:lpstr>
      <vt:lpstr>Введение в предметную область (описание ситуации «как есть»)</vt:lpstr>
      <vt:lpstr>Введение в предметную область (описание ситуации «как есть»)</vt:lpstr>
      <vt:lpstr>Введение в предметную область (описание ситуации «как есть»)</vt:lpstr>
      <vt:lpstr>Карта текущего состояния</vt:lpstr>
      <vt:lpstr>Карта текущего состояния</vt:lpstr>
      <vt:lpstr>Карта текущего состояния</vt:lpstr>
      <vt:lpstr>Введение в предметную область (описание ситуации «как есть»</vt:lpstr>
      <vt:lpstr>Карта целевого состояния</vt:lpstr>
      <vt:lpstr>Карта целевого состояния</vt:lpstr>
      <vt:lpstr>Введение в предметную область (описание ситуации «как будет») </vt:lpstr>
      <vt:lpstr>Введение в предметную область (описание ситуации «как будет») </vt:lpstr>
      <vt:lpstr>Цель и результат проекта</vt:lpstr>
      <vt:lpstr>Основные блоки работ проекта</vt:lpstr>
      <vt:lpstr>Команда проекта</vt:lpstr>
      <vt:lpstr>Контактные данные:  </vt:lpstr>
    </vt:vector>
  </TitlesOfParts>
  <Company>GUP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ПК-10</cp:lastModifiedBy>
  <cp:revision>991</cp:revision>
  <cp:lastPrinted>2018-06-14T10:02:26Z</cp:lastPrinted>
  <dcterms:created xsi:type="dcterms:W3CDTF">2010-02-20T13:06:54Z</dcterms:created>
  <dcterms:modified xsi:type="dcterms:W3CDTF">2020-01-20T13:11:04Z</dcterms:modified>
</cp:coreProperties>
</file>