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9" r:id="rId3"/>
    <p:sldId id="257" r:id="rId4"/>
    <p:sldId id="261" r:id="rId5"/>
    <p:sldId id="263" r:id="rId6"/>
    <p:sldId id="262" r:id="rId7"/>
    <p:sldId id="258" r:id="rId8"/>
    <p:sldId id="260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81" r:id="rId22"/>
    <p:sldId id="282" r:id="rId23"/>
    <p:sldId id="283" r:id="rId24"/>
    <p:sldId id="291" r:id="rId25"/>
    <p:sldId id="287" r:id="rId26"/>
    <p:sldId id="292" r:id="rId27"/>
    <p:sldId id="293" r:id="rId28"/>
    <p:sldId id="29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4660"/>
  </p:normalViewPr>
  <p:slideViewPr>
    <p:cSldViewPr snapToGrid="0">
      <p:cViewPr varScale="1">
        <p:scale>
          <a:sx n="84" d="100"/>
          <a:sy n="84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83A46-404A-1737-1F4C-784CBF220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E76832-C03B-012C-115A-064834205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C4A90-6F41-59B6-B2FF-53120F05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43D4-A3F9-48DB-B797-480519ED8C1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3B1FAC-4214-C82B-D659-A5F8284B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9EFAC-727A-BD24-3145-9A4BBE3C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68-F78C-447B-80C7-6987829B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5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51EDF-703E-CDD5-8E67-2917D49B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F584BD-56FF-9C9A-B8D4-9D8B49F7D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40FDCF-24BD-22A1-7F11-B685F34E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43D4-A3F9-48DB-B797-480519ED8C1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1AD88C-2117-E37A-DA50-8CC65712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6487DE-0FAF-7A79-21FB-4F1CD0A8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68-F78C-447B-80C7-6987829B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9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713904-4B79-8D40-E738-1FC5C7830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13E50F-2E2F-C292-1C7E-4B3C60A2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2BEEE6-54D5-BA03-ABC9-E5BBB64E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43D4-A3F9-48DB-B797-480519ED8C1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326CF-1458-3C25-6045-97ED6D293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FED240-3B1D-785F-85AD-52E673A4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68-F78C-447B-80C7-6987829B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6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7C5AD-9402-F212-9BB9-A539EF58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2A24D6-4E86-317F-728D-A30F90BC5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38393-63CC-DEF9-F0C7-B15FDD4A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43D4-A3F9-48DB-B797-480519ED8C1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78ACE-CF60-A5DE-18CC-ADC9B50B6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66DD6B-86E3-8ABB-ED14-96B901AB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68-F78C-447B-80C7-6987829B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2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E9455-9651-7D7C-E4FD-0782BD1A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30B8A3-0669-4C86-86C2-F663A1724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4F5DB-4E7A-C538-217A-04385C19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43D4-A3F9-48DB-B797-480519ED8C1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8477BC-1DA1-B0D2-71C4-A552A241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DDE1F-AE97-BCC2-F0A5-F92965CA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68-F78C-447B-80C7-6987829B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81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5EFFE-BE52-EB51-768D-8551D424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9A595-0A4E-D641-7B81-3C06F682D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9C605C-4F49-5F66-3E77-A379EEB1A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6C6B32-FF54-234E-5E3D-CE21DA60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43D4-A3F9-48DB-B797-480519ED8C1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5206CD-5089-5AFE-FB84-DD33ABAA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F64A74-8F7C-D8AF-2AB3-F86CD7C1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68-F78C-447B-80C7-6987829B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55593-5ACC-0F88-669A-394688FC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FB909B-7B21-8BF7-050D-5DCD0511A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6C65BD-82B1-E2F2-8E75-61108E2A0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C1AACD-D396-255D-58A8-73C6779F7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5ABD17-86D9-3F57-9612-AC23E8048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E3CE3E-DB77-D440-CCC4-F4E6E454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43D4-A3F9-48DB-B797-480519ED8C1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7BB1A2-1372-E11D-8EC8-D405FE62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251B67-5C0C-520B-1F7D-7352C196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68-F78C-447B-80C7-6987829B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6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7F439-2B06-9089-041C-E7EE35D03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074125-0ED2-3012-F19D-0BC3F279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43D4-A3F9-48DB-B797-480519ED8C1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B59233-94E4-A5E3-95D9-E4F0966E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C98600-0DC2-8BD9-D1D1-31C35FCE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68-F78C-447B-80C7-6987829B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B9E711-1B33-9CBC-40EF-C6E2AFAD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43D4-A3F9-48DB-B797-480519ED8C1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F8FB51-4EEB-9492-6469-5C6F29B9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D0547F-C02B-A8B0-54C4-09ABFCB3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68-F78C-447B-80C7-6987829B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0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7C2B8-79B7-B588-5F81-B6EE91EC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CF7B3-FA73-B940-B4F1-152A5F6E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BBCA0E-4182-23B1-C155-FC72AA69E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B5E0CC-6B6B-95CA-8280-DDE3180D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43D4-A3F9-48DB-B797-480519ED8C1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C71906-F5FA-3AC7-DFC9-C90DBAA5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BEA11-0902-68C7-FE00-C70947AA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68-F78C-447B-80C7-6987829B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3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9C05D-6438-953E-6DA5-1B3985E9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05E313-0D91-C3B9-5D37-05A1E54BF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E3866-2A48-0966-0094-98FA607D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CAD2ED-B464-3AD7-FFF6-7F3C3A26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43D4-A3F9-48DB-B797-480519ED8C1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78C54F-C861-AE89-199F-815560AE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7265C6-3B25-44F2-AD8B-1AD37075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68-F78C-447B-80C7-6987829B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8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DE35D-B5FD-36AF-BB3F-461E4492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7CF767-071E-3831-4EA4-D34FE99CC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535D72-4F14-69CE-F677-A66BD449F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843D4-A3F9-48DB-B797-480519ED8C1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072479-44FA-1C76-5194-4A8068280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E34CCD-FD97-3342-54F6-A196A0E1D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93468-F78C-447B-80C7-6987829BD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6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CD36F-F7A4-98B1-3DAC-779EE4454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Требования к аннотациям рабочим программам. Технологическая карты учебного занятия по общеобразовательному учебному предмету с учётом профессиональной направленности: структура и содержание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1F3F2C-431A-B4AF-FDAE-3FFAB8BEE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6438"/>
            <a:ext cx="9144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7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8C794-66CA-2868-0D1C-AD77C7D6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4940ED-BF04-0620-DE9F-8B02BC0C8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016108" cy="6229985"/>
          </a:xfrm>
        </p:spPr>
      </p:pic>
    </p:spTree>
    <p:extLst>
      <p:ext uri="{BB962C8B-B14F-4D97-AF65-F5344CB8AC3E}">
        <p14:creationId xmlns:p14="http://schemas.microsoft.com/office/powerpoint/2010/main" val="104724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2FBB2-1CD6-7CFB-A076-4A87B754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9E10CB-C9ED-B08A-F3F3-50119D49A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0200"/>
            <a:ext cx="10515600" cy="648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3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58F40-B099-C72F-4311-999CE2CA9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Технологическая карты учебного занятия по общеобразовательному учебному предмету с учётом профессиональной направленности: структура и содержание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CB986F-072B-C95F-635A-9837AE1A4B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4DFD6C-478E-B3CF-1404-DDFC84F1B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4"/>
            <a:ext cx="11751678" cy="7046537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07B72286-1BFE-54AA-BCBD-5173B159C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277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FBDBE-4316-8485-5822-6468FC0C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23CC79-C6BB-E7ED-478E-F22D21A7B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7B0424-929B-FFFE-D450-940F873E5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33" y="0"/>
            <a:ext cx="11632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5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6E932-A1A1-2824-5DCE-70E80F5A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AC2B14-2A22-01BF-FF1B-3B374DA86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875" y="-87156"/>
            <a:ext cx="11095349" cy="6945156"/>
          </a:xfrm>
        </p:spPr>
      </p:pic>
    </p:spTree>
    <p:extLst>
      <p:ext uri="{BB962C8B-B14F-4D97-AF65-F5344CB8AC3E}">
        <p14:creationId xmlns:p14="http://schemas.microsoft.com/office/powerpoint/2010/main" val="188996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22721-FFF9-7F5D-0094-CD4FF859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821A66-81C5-7073-E631-9F7BBAFDE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3958"/>
            <a:ext cx="10794476" cy="6569646"/>
          </a:xfrm>
        </p:spPr>
      </p:pic>
    </p:spTree>
    <p:extLst>
      <p:ext uri="{BB962C8B-B14F-4D97-AF65-F5344CB8AC3E}">
        <p14:creationId xmlns:p14="http://schemas.microsoft.com/office/powerpoint/2010/main" val="1464377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44961-DF74-12B2-7142-EC049F2D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BB76481-E278-797C-4CBD-2B9DC03C0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23" y="187733"/>
            <a:ext cx="10840824" cy="6411030"/>
          </a:xfrm>
        </p:spPr>
      </p:pic>
    </p:spTree>
    <p:extLst>
      <p:ext uri="{BB962C8B-B14F-4D97-AF65-F5344CB8AC3E}">
        <p14:creationId xmlns:p14="http://schemas.microsoft.com/office/powerpoint/2010/main" val="2692561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738DC-61B7-8033-9D85-F51C8F52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3EE1FB-3DA4-C3D0-AF80-0EA7ED7CA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4" y="188536"/>
            <a:ext cx="11001081" cy="652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36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17E7C-ECDA-8E8F-4F90-88849A04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DDAC28-50BE-99A6-581C-70DE5C778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17" y="0"/>
            <a:ext cx="11604396" cy="6749592"/>
          </a:xfrm>
        </p:spPr>
      </p:pic>
    </p:spTree>
    <p:extLst>
      <p:ext uri="{BB962C8B-B14F-4D97-AF65-F5344CB8AC3E}">
        <p14:creationId xmlns:p14="http://schemas.microsoft.com/office/powerpoint/2010/main" val="326159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AC993-90D0-D63C-4FE9-7A92E8BE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Примерная структура рабочей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94509-A533-B047-F05B-9D76E024B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1825625"/>
            <a:ext cx="10862310" cy="4351338"/>
          </a:xfrm>
        </p:spPr>
        <p:txBody>
          <a:bodyPr>
            <a:normAutofit fontScale="85000" lnSpcReduction="10000"/>
          </a:bodyPr>
          <a:lstStyle/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  <a:tabLst>
                <a:tab pos="810260" algn="l"/>
                <a:tab pos="5490845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ПРИМЕРНОЙ РАБОЧЕЙ ПРОГРАММЫ УЧЕБНОЙ ДИСЦИПЛИНЫ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810260" algn="l"/>
                <a:tab pos="5490845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1.Место дисциплины в структуре профессиональной образовательной программы СПО: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0215" algn="l"/>
                <a:tab pos="5490845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Общеобразовательная дисциплина «______________» является обязательной частью общеобразовательного цикла образовательной программы в соответствии с ФГОС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специальности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549084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Цели и планируемые результаты освоения дисциплины: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490845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1.2.1. Цель дисциплины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9084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1.2.2. Планируемые результаты освоения общеобразовательной дисциплины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 с ФГОС СПО и на основе ФГОС СОО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060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091C6-72E9-9167-015C-B169263A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556ECF-35C7-E4BB-DDC8-811998459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8CF4E3-5F8F-0453-C4B9-9C5788F53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47" y="122548"/>
            <a:ext cx="10780505" cy="66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56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61C44-D0A0-E714-CFAD-DBCF767BB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BA8D9B-8F8D-78EF-AD53-B3C6D8178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194" y="394789"/>
            <a:ext cx="11387579" cy="6232254"/>
          </a:xfrm>
        </p:spPr>
      </p:pic>
    </p:spTree>
    <p:extLst>
      <p:ext uri="{BB962C8B-B14F-4D97-AF65-F5344CB8AC3E}">
        <p14:creationId xmlns:p14="http://schemas.microsoft.com/office/powerpoint/2010/main" val="650037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818E5-B83A-CCDE-A5B1-8C5D5750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45C5BA-4CD7-CC34-B455-6F12B0B86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072" y="365124"/>
            <a:ext cx="11500701" cy="6271345"/>
          </a:xfrm>
        </p:spPr>
      </p:pic>
    </p:spTree>
    <p:extLst>
      <p:ext uri="{BB962C8B-B14F-4D97-AF65-F5344CB8AC3E}">
        <p14:creationId xmlns:p14="http://schemas.microsoft.com/office/powerpoint/2010/main" val="328110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5B8D7-5A4F-7A3B-9BBE-AA0DBB565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600CE5-6672-4EC3-7AED-3382A857A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45" y="499621"/>
            <a:ext cx="11217897" cy="5993254"/>
          </a:xfrm>
        </p:spPr>
      </p:pic>
    </p:spTree>
    <p:extLst>
      <p:ext uri="{BB962C8B-B14F-4D97-AF65-F5344CB8AC3E}">
        <p14:creationId xmlns:p14="http://schemas.microsoft.com/office/powerpoint/2010/main" val="2720824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821F1-CDFD-D313-A4E5-3513D49C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79CCC4-975A-FD80-5C41-C57294135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916" y="103694"/>
            <a:ext cx="10819542" cy="6513921"/>
          </a:xfrm>
        </p:spPr>
      </p:pic>
    </p:spTree>
    <p:extLst>
      <p:ext uri="{BB962C8B-B14F-4D97-AF65-F5344CB8AC3E}">
        <p14:creationId xmlns:p14="http://schemas.microsoft.com/office/powerpoint/2010/main" val="2087398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F13DA-5260-45BC-54E5-AC388A67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51B268-E98E-6ABC-EB5D-D4BFD66ED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38" y="103696"/>
            <a:ext cx="11227324" cy="6598762"/>
          </a:xfrm>
        </p:spPr>
      </p:pic>
    </p:spTree>
    <p:extLst>
      <p:ext uri="{BB962C8B-B14F-4D97-AF65-F5344CB8AC3E}">
        <p14:creationId xmlns:p14="http://schemas.microsoft.com/office/powerpoint/2010/main" val="4008899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B84F3-4228-EC76-8941-01B5C505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162D56-8E2D-084B-9E41-8FEA6EF4B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909" y="141402"/>
            <a:ext cx="11583279" cy="6457361"/>
          </a:xfrm>
        </p:spPr>
      </p:pic>
    </p:spTree>
    <p:extLst>
      <p:ext uri="{BB962C8B-B14F-4D97-AF65-F5344CB8AC3E}">
        <p14:creationId xmlns:p14="http://schemas.microsoft.com/office/powerpoint/2010/main" val="99526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D3374-0419-4C35-4C77-D8935D2A6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4CF175-5371-63CD-84D2-F7A08F5AD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571" y="94268"/>
            <a:ext cx="10961117" cy="6476214"/>
          </a:xfrm>
        </p:spPr>
      </p:pic>
    </p:spTree>
    <p:extLst>
      <p:ext uri="{BB962C8B-B14F-4D97-AF65-F5344CB8AC3E}">
        <p14:creationId xmlns:p14="http://schemas.microsoft.com/office/powerpoint/2010/main" val="2912752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0832A-A154-4058-3471-8F2DF3F2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0DB202-A106-E4C2-FC19-49388069D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92" y="216816"/>
            <a:ext cx="11368726" cy="6438508"/>
          </a:xfrm>
        </p:spPr>
      </p:pic>
    </p:spTree>
    <p:extLst>
      <p:ext uri="{BB962C8B-B14F-4D97-AF65-F5344CB8AC3E}">
        <p14:creationId xmlns:p14="http://schemas.microsoft.com/office/powerpoint/2010/main" val="10418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4A5B3DA-8A51-73B1-AB82-21D48DCD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555"/>
            <a:ext cx="10515600" cy="1325563"/>
          </a:xfrm>
        </p:spPr>
        <p:txBody>
          <a:bodyPr/>
          <a:lstStyle/>
          <a:p>
            <a:r>
              <a:rPr lang="ru-RU" dirty="0"/>
              <a:t>Примерная структура рабочей программы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E4F8298-C6A2-928A-F4A8-155D3EAB2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И СОДЕРЖАНИЕ УЧЕБНОЙ ДИСЦИПЛИНЫ </a:t>
            </a:r>
          </a:p>
          <a:p>
            <a:pPr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 Объем учебной дисциплины и виды учебной работы</a:t>
            </a:r>
          </a:p>
          <a:p>
            <a:pPr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Тематический план и содержание учебной дисциплины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УСЛОВИЯ РЕАЛИЗАЦИИ УЧЕБНОЙ ДИСЦИПЛИНЫ</a:t>
            </a: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КОНТРОЛЬ И ОЦЕНКА РЕЗУЛЬТАТОВ ОСВОЕНИЯ УЧЕБНОЙ ДИСЦИПЛИНЫ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311140" algn="l"/>
              </a:tabLst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ПРИМЕРНЫЕ ФОНДЫ ОЦЕНОЧНЫХ СРЕДСТВ ГУМАНИТАРНОГО ПРОФИЛЯ ОБУЧЕНИЯ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311140" algn="l"/>
              </a:tabLst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ПРИМЕРНЫЕ ФОНДЫ ОЦЕНОЧНЫХ СРЕДСТВ  ЕСТЕСТВЕННО-НАУЧНОГО ПРОФИЛЯ ОБУЧЕНИЯ и др. профиль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4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B7056-9D03-3A7D-901D-9A36908EE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249"/>
            <a:ext cx="10515600" cy="663575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Место дисциплины в структуре образовательной программы СПО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5BB1DA-7666-BB99-EB40-005288640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1" y="1012824"/>
            <a:ext cx="11305309" cy="5753736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дисциплина «Биология» (далее - ОД) является частью обязательной предметной области «Естественнонаучные дисциплины» и изучается в общеобразовательном цикле учебного плана основной профессиональной образовательной программы на базовом уровне. Дисциплина имеет межпредметные связи с дисциплинами общеобразовательного и общепрофессионального циклов, а также с междисциплинарными курсами и профессиональными модулями профессионального цикла.</a:t>
            </a:r>
            <a:endParaRPr lang="ru-RU" sz="1800" dirty="0">
              <a:effectLst/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sz="1800" dirty="0">
                <a:effectLst/>
                <a:highlight>
                  <a:srgbClr val="FFFFFF"/>
                </a:highlight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дисциплина «Биология» изучается на базовом уровне в общеобразовательном цикле учебного плана основной профессиональной образовательной программы всех укрупненных групп специальностей/профессий за исключением, следующих: 19.00.00, 31.00.00 и др.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Трудоемкость дисциплины «Биология» на базовом уровне составляет 72 часа, </a:t>
            </a:r>
            <a:r>
              <a:rPr lang="ru-RU" sz="1800" b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из которых 12 часов включает профессионально-ориентированное содержание, усиливающее профессиональную составляющую</a:t>
            </a:r>
            <a:r>
              <a:rPr lang="ru-RU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 по профессии или специальности….. (в зависимости от ФГОС СПО профессии/специальности)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часов на практико-ориентированное не менее 40% 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Указываем посредством чего реализуется профессионально-ориентированное содержание Например, </a:t>
            </a:r>
            <a:r>
              <a:rPr lang="ru-RU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реализуется в прикладном модуле (раздел 5 “Биология в жизни”) для всех профессий/специальностей на материале кейсов, связанных с анализом информации о развитии и применении биотехнологий по отраслям будущей профессиональной деятельности обучающихся. Кроме того, профессионально-ориентированное содержание учитывается в разделе 4 “Экология” при выполнении лабораторных и практических работ, связанных </a:t>
            </a:r>
            <a:r>
              <a:rPr lang="ru-RU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с будущей профессиональной деятельностью обучающихся.</a:t>
            </a:r>
            <a:endParaRPr lang="ru-RU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Указывается с какой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профдисциплиной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осуществляется интеграция (в течении одного семестра изучаются данные дисциплины или интеграция тем содержания)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43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9425F-5386-5CFC-6E5B-D0B0F5C9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99" y="5818909"/>
            <a:ext cx="10926288" cy="6160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тематическом плане также указываются ОК и ПК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CC4866-3E90-F116-2892-70FBABD72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9" y="112073"/>
            <a:ext cx="11613118" cy="5463540"/>
          </a:xfrm>
        </p:spPr>
      </p:pic>
    </p:spTree>
    <p:extLst>
      <p:ext uri="{BB962C8B-B14F-4D97-AF65-F5344CB8AC3E}">
        <p14:creationId xmlns:p14="http://schemas.microsoft.com/office/powerpoint/2010/main" val="218107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2E7E4-82A3-2F9F-65DA-F0794A2F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65125"/>
            <a:ext cx="11212830" cy="743585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1.2.2. Планируемые результаты освоения общеобразовательной дисциплины в соответствии с ФГОС СПО и на основе ФГОС СОО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05D52A-61BB-3C58-1FCE-820FB0571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" y="1371600"/>
            <a:ext cx="11750040" cy="5486399"/>
          </a:xfrm>
        </p:spPr>
        <p:txBody>
          <a:bodyPr>
            <a:normAutofit fontScale="92500" lnSpcReduction="10000"/>
          </a:bodyPr>
          <a:lstStyle/>
          <a:p>
            <a:pPr marL="14732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Интеграция дисциплин </a:t>
            </a: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Физика + Основы механики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32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1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результате</a:t>
            </a:r>
            <a:r>
              <a:rPr lang="ru-RU" sz="1800" spc="1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sz="1800" spc="1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r>
              <a:rPr lang="ru-RU" sz="1800" spc="1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обучающийся должен</a:t>
            </a: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освоить</a:t>
            </a:r>
            <a:r>
              <a:rPr lang="ru-RU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деятельности: 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32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Выполнение слесарных операций при демонтаже, ремонте, сборке, монтаже судовых конструкций и механизмов; 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32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Эксплуатация и техническое обслуживание арматуры и трубопроводов на судах; 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32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соответствующие</a:t>
            </a: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компетенции: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320" indent="0" algn="just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18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общих компетенций (код и наименование):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 01. Выбирать способы решения задач профессиональной деятельности применительно к различным контекстам.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 02. Использовать современные средства поиска, анализа и интерпретации информации, и информационные технологии для выполнения задач профессиональной деятельности.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 03. Планировать и реализовывать собственное профессиональное и личностное развитие, предпринимательскую деятельность в профессиональной сфере, использовать знания по финансовой грамотности в различных жизненных ситуациях.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 04. Эффективно взаимодействовать и работать в коллективе и команде.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indent="0" algn="just">
              <a:lnSpc>
                <a:spcPct val="90000"/>
              </a:lnSpc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профессиональных</a:t>
            </a:r>
            <a:r>
              <a:rPr lang="ru-RU" sz="18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компетенций (код и наименование):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ПК 1.2. Использовать слесарный и контрольно-измерительный инструмент, универсальные и специальные приспособления.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ПК 1.3. Применять механизацию, машины и станки, используемые для слесарных работ в судостроении.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ПК 3.1. Осуществлять дефектацию, сборку и монтаж арматуры, трубопроводов и систем на судах.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20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B465C-69B1-BEC4-245E-1D24CFE4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70815"/>
            <a:ext cx="10919460" cy="104076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1.2.1. Планируемые результаты освоения общеобразовательной дисциплины Биология. Установление взаимосвязи результатов обучения с профессиональными компетенциями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65821-E678-079E-A367-630DB88B2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16012"/>
            <a:ext cx="5535930" cy="5571173"/>
          </a:xfrm>
        </p:spPr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обучения по общеобразовательной дисциплине формулируются с учетом: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●"/>
              <a:tabLst>
                <a:tab pos="990600" algn="l"/>
              </a:tabLst>
            </a:pPr>
            <a:r>
              <a:rPr lang="ru-RU" sz="1800" dirty="0">
                <a:effectLst/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общих установок ФГОС СОО (предметные результаты по дисциплине) и ФГОС СПО (профессиональные компетенции);</a:t>
            </a:r>
            <a:endParaRPr lang="ru-RU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●"/>
              <a:tabLst>
                <a:tab pos="990600" algn="l"/>
              </a:tabLst>
            </a:pPr>
            <a:r>
              <a:rPr lang="ru-RU" sz="1800" dirty="0">
                <a:effectLst/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и профессиональных дисциплин за счет согласования предметных результатов ФГОС СОО с профессиональными компетенциями ФГОС СПО.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●"/>
              <a:tabLst>
                <a:tab pos="990600" algn="l"/>
              </a:tabLst>
            </a:pPr>
            <a:endParaRPr lang="ru-RU" sz="1800" dirty="0">
              <a:latin typeface="OfficinaSansBookC"/>
              <a:ea typeface="Noto Sans" panose="020B0502040504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●"/>
              <a:tabLst>
                <a:tab pos="990600" algn="l"/>
              </a:tabLst>
            </a:pPr>
            <a:r>
              <a:rPr lang="ru-RU" sz="1800" dirty="0">
                <a:effectLst/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Такой подход позволяет ввести профессионально-ориентированное содержание в учебный процесс по дисциплине, что является одним из способов интенсификации учебного процесса, поскольку оптимизирует время на формирование компетенции в рамках образовательной программы в целом.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●"/>
              <a:tabLst>
                <a:tab pos="990600" algn="l"/>
              </a:tabLst>
            </a:pPr>
            <a:endParaRPr lang="ru-RU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70AD651-B815-5B59-ACB3-570ED2E119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743211"/>
              </p:ext>
            </p:extLst>
          </p:nvPr>
        </p:nvGraphicFramePr>
        <p:xfrm>
          <a:off x="6229351" y="1253330"/>
          <a:ext cx="5859779" cy="509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9564">
                  <a:extLst>
                    <a:ext uri="{9D8B030D-6E8A-4147-A177-3AD203B41FA5}">
                      <a16:colId xmlns:a16="http://schemas.microsoft.com/office/drawing/2014/main" val="3422405932"/>
                    </a:ext>
                  </a:extLst>
                </a:gridCol>
                <a:gridCol w="2930215">
                  <a:extLst>
                    <a:ext uri="{9D8B030D-6E8A-4147-A177-3AD203B41FA5}">
                      <a16:colId xmlns:a16="http://schemas.microsoft.com/office/drawing/2014/main" val="4169801150"/>
                    </a:ext>
                  </a:extLst>
                </a:gridCol>
              </a:tblGrid>
              <a:tr h="409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Результат обучения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Профессиональные компетенции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74967017"/>
                  </a:ext>
                </a:extLst>
              </a:tr>
              <a:tr h="1471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Характеризовать строение и функции основных биополимеров, клетки и ее структурных элементов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ФГОС СПО 36.02.01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ПК 1.2. Проведение ветеринарно- санитарных мероприятий для предупреждения возникновения болезней животных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763826795"/>
                  </a:ext>
                </a:extLst>
              </a:tr>
              <a:tr h="1471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Интерпретировать последствия влияния факторов на организмы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ФГОС СПО 34.02.01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ПК 1.1. Проводить мероприятия по сохранению и укреплению здоровья населения, пациента и  его окружения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10549923"/>
                  </a:ext>
                </a:extLst>
              </a:tr>
              <a:tr h="1737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Характеризовать этапы индивидуального развития и размножения организмов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ФГОС СПО 35.02.12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ПК 2.2. Контролировать процессы развития древесно-кустарниковой, цветочно-декоративной растительности и газонных трав в питомниках и цветочных хозяйствах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98343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39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5DEF6-1101-8394-B2C2-88DE864E2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15" y="106847"/>
            <a:ext cx="10625831" cy="869697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Тематический план и содержание учебной дисциплины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2585A0F-E5FB-81BF-A96B-DE62F98B4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4" y="952023"/>
            <a:ext cx="10515600" cy="4953953"/>
          </a:xfrm>
        </p:spPr>
        <p:txBody>
          <a:bodyPr/>
          <a:lstStyle/>
          <a:p>
            <a:r>
              <a:rPr lang="ru-RU" sz="2400" dirty="0">
                <a:effectLst/>
              </a:rPr>
              <a:t>В плане увеличиваются практические занятия и формы обучения, а также включается например, Профессионально-ориентированное содержание -прикладной модуль (может быть тема </a:t>
            </a:r>
            <a:r>
              <a:rPr lang="ru-RU" sz="2800" dirty="0">
                <a:effectLst/>
              </a:rPr>
              <a:t>к каждому разделу)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B1E3EB-6DCD-EF5A-E570-CC3567554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16" y="2246732"/>
            <a:ext cx="9032272" cy="408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1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8560F-F919-5ABF-7E8E-1313AA437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103E7A-95AC-EC0A-0CA6-3693F24C7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70" y="365125"/>
            <a:ext cx="11784330" cy="6127750"/>
          </a:xfrm>
        </p:spPr>
      </p:pic>
    </p:spTree>
    <p:extLst>
      <p:ext uri="{BB962C8B-B14F-4D97-AF65-F5344CB8AC3E}">
        <p14:creationId xmlns:p14="http://schemas.microsoft.com/office/powerpoint/2010/main" val="2861017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840</Words>
  <Application>Microsoft Office PowerPoint</Application>
  <PresentationFormat>Широкоэкранный</PresentationFormat>
  <Paragraphs>58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Noto Sans</vt:lpstr>
      <vt:lpstr>OfficinaSansBookC</vt:lpstr>
      <vt:lpstr>Times New Roman</vt:lpstr>
      <vt:lpstr>Тема Office</vt:lpstr>
      <vt:lpstr>Требования к аннотациям рабочим программам. Технологическая карты учебного занятия по общеобразовательному учебному предмету с учётом профессиональной направленности: структура и содержание</vt:lpstr>
      <vt:lpstr>Примерная структура рабочей программы</vt:lpstr>
      <vt:lpstr>Примерная структура рабочей программы</vt:lpstr>
      <vt:lpstr>1.1. Место дисциплины в структуре образовательной программы СПО</vt:lpstr>
      <vt:lpstr>В тематическом плане также указываются ОК и ПК</vt:lpstr>
      <vt:lpstr>1.2.2. Планируемые результаты освоения общеобразовательной дисциплины в соответствии с ФГОС СПО и на основе ФГОС СОО</vt:lpstr>
      <vt:lpstr>1.2.1. Планируемые результаты освоения общеобразовательной дисциплины Биология. Установление взаимосвязи результатов обучения с профессиональными компетенциями</vt:lpstr>
      <vt:lpstr>2.2. Тематический план и содержание учебной дисциплины</vt:lpstr>
      <vt:lpstr>Презентация PowerPoint</vt:lpstr>
      <vt:lpstr>Презентация PowerPoint</vt:lpstr>
      <vt:lpstr>Презентация PowerPoint</vt:lpstr>
      <vt:lpstr>Технологическая карты учебного занятия по общеобразовательному учебному предмету с учётом профессиональной направленности: структура и 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Сотрудник ЦОПП COPP31-21</dc:creator>
  <cp:lastModifiedBy>Сотрудник ЦОПП</cp:lastModifiedBy>
  <cp:revision>3</cp:revision>
  <dcterms:created xsi:type="dcterms:W3CDTF">2024-06-04T10:47:01Z</dcterms:created>
  <dcterms:modified xsi:type="dcterms:W3CDTF">2024-06-04T13:06:56Z</dcterms:modified>
</cp:coreProperties>
</file>