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648" r:id="rId2"/>
    <p:sldId id="727" r:id="rId3"/>
    <p:sldId id="680" r:id="rId4"/>
    <p:sldId id="722" r:id="rId5"/>
    <p:sldId id="714" r:id="rId6"/>
    <p:sldId id="715" r:id="rId7"/>
    <p:sldId id="713" r:id="rId8"/>
    <p:sldId id="732" r:id="rId9"/>
    <p:sldId id="733" r:id="rId10"/>
    <p:sldId id="735" r:id="rId11"/>
    <p:sldId id="736" r:id="rId12"/>
    <p:sldId id="737" r:id="rId13"/>
    <p:sldId id="738" r:id="rId14"/>
    <p:sldId id="739" r:id="rId15"/>
    <p:sldId id="740" r:id="rId16"/>
    <p:sldId id="707" r:id="rId17"/>
    <p:sldId id="708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2185" autoAdjust="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9CB73B-75C2-44EE-9B64-5B05BB949613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A9421F-58F1-420F-8B03-F4BB72CED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21A3B4-A7C9-4207-999D-1965E36B98D7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4" tIns="45652" rIns="91304" bIns="4565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304" tIns="45652" rIns="91304" bIns="4565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304" tIns="45652" rIns="91304" bIns="456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8C02E6-36A1-4B89-8444-369F4F189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90" indent="-2830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139" indent="-2264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994" indent="-2264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850" indent="-2264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706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16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7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EECBC8B-8B9A-4E30-AA49-880A01EC7FDC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2BDD-DC87-43C0-9C2B-BF85C4B9FCFE}" type="datetime1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AE0F9-5A7E-420D-8A5B-34382D5B5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33A9-BBF9-4844-821A-09E21AF951D4}" type="datetime1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6ADA-D2EF-426D-B4E6-C4D1AF1C71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C947-0C27-4676-BF6E-22E496382DC0}" type="datetime1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D993-DB80-4D5E-AAE6-9568EC88A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30AD-D0F1-4245-A195-E87623CAAB53}" type="datetime1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C097C6-701A-400C-A99B-6BE5A3153E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0D88-CFAC-4908-9EDC-0DDA7F25FBAB}" type="datetime1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815D-C8ED-437C-B802-EE752FD10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7CE1-D4CA-4161-865A-D40175040706}" type="datetime1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443C-2AD8-4864-B190-D35572C349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6EE42-E22E-44BC-AE51-060A0A410285}" type="datetime1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10463-5F01-47EE-8718-ADB79D419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D3C3-42E6-46A4-A41F-B844CC9FFE65}" type="datetime1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Эффективное управление временем и ресурсами.                                                                                            </a:t>
            </a:r>
            <a:fld id="{0FFC7D2B-71E9-41C1-906A-1FCA1D7E7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8855-8A1E-4DBB-A042-93AA180C4B73}" type="datetime1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717C-AFA9-4481-A611-512A108AB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331E2-3B2D-48DF-BE73-4A2884F0921C}" type="datetime1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A5D7-F857-4A31-87B9-7924FE8A8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74AB-E9A1-43A3-8DA6-B1D610E61C99}" type="datetime1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D4D3-959E-4962-8232-9F35C1F1A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F119CC-02C9-452D-8A94-90872D5C294B}" type="datetime1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4B9A83-4913-48CE-8846-256C2D999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4" r:id="rId1"/>
    <p:sldLayoutId id="2147485575" r:id="rId2"/>
    <p:sldLayoutId id="2147485576" r:id="rId3"/>
    <p:sldLayoutId id="2147485577" r:id="rId4"/>
    <p:sldLayoutId id="2147485578" r:id="rId5"/>
    <p:sldLayoutId id="2147485579" r:id="rId6"/>
    <p:sldLayoutId id="2147485580" r:id="rId7"/>
    <p:sldLayoutId id="2147485581" r:id="rId8"/>
    <p:sldLayoutId id="2147485582" r:id="rId9"/>
    <p:sldLayoutId id="2147485583" r:id="rId10"/>
    <p:sldLayoutId id="2147485584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50" y="2643188"/>
            <a:ext cx="8458200" cy="1222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Презентация проекта </a:t>
            </a:r>
            <a:br>
              <a:rPr lang="ru-RU" dirty="0" smtClean="0"/>
            </a:br>
            <a:r>
              <a:rPr lang="ru-RU" dirty="0" smtClean="0"/>
              <a:t>«оптимизация подготовки химической посуды к проведению лабораторно-практических занятий»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313" y="214313"/>
            <a:ext cx="7481887" cy="15716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</a:t>
            </a:r>
            <a:endParaRPr lang="ru-RU" sz="20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Областное государственное автономное профессиональное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«</a:t>
            </a:r>
            <a:r>
              <a:rPr lang="ru-RU" sz="2000" dirty="0" err="1" smtClean="0"/>
              <a:t>Шебекинский</a:t>
            </a:r>
            <a:r>
              <a:rPr lang="ru-RU" sz="2000" dirty="0" smtClean="0"/>
              <a:t> техникум промышленности и транспорта»</a:t>
            </a:r>
            <a:endParaRPr lang="ru-RU" sz="20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5445125"/>
            <a:ext cx="57277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Преподаватель ОГАПОУ «ШТПТ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Шевлякова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Людмила Анатольевна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663" y="6357938"/>
            <a:ext cx="67865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Шебекино, 2021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год</a:t>
            </a:r>
          </a:p>
        </p:txBody>
      </p:sp>
      <p:pic>
        <p:nvPicPr>
          <p:cNvPr id="13318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15001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Карта идеального (целевого) состояния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14AA8-21AD-4158-B4FF-C69C1C73B40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1700213"/>
          <a:ext cx="8680540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518"/>
                <a:gridCol w="208280"/>
                <a:gridCol w="648976"/>
                <a:gridCol w="208280"/>
                <a:gridCol w="712429"/>
                <a:gridCol w="216265"/>
                <a:gridCol w="662814"/>
                <a:gridCol w="208280"/>
                <a:gridCol w="670799"/>
                <a:gridCol w="208280"/>
                <a:gridCol w="691307"/>
                <a:gridCol w="208280"/>
                <a:gridCol w="695203"/>
                <a:gridCol w="226937"/>
                <a:gridCol w="697603"/>
                <a:gridCol w="231091"/>
                <a:gridCol w="652722"/>
                <a:gridCol w="208280"/>
                <a:gridCol w="639196"/>
              </a:tblGrid>
              <a:tr h="5169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674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Обучающийся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Обучающийся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Преподаватель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Обучающийся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Обучающийся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Преподаватель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Обучающийся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Обучающийся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Обучающийся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Обучающийся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5904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Переодевание в  лабораторные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халаты для учебного занятия в лаборатории «Лабораторный химический</a:t>
                      </a:r>
                      <a:r>
                        <a:rPr lang="ru-RU" sz="900" baseline="0" dirty="0" smtClean="0"/>
                        <a:t> анализ»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Санитарная обработка</a:t>
                      </a:r>
                      <a:r>
                        <a:rPr lang="ru-RU" sz="900" baseline="0" dirty="0" smtClean="0"/>
                        <a:t> рук </a:t>
                      </a:r>
                      <a:r>
                        <a:rPr lang="ru-RU" sz="900" dirty="0" smtClean="0"/>
                        <a:t>на</a:t>
                      </a:r>
                      <a:r>
                        <a:rPr lang="ru-RU" sz="900" baseline="0" dirty="0" smtClean="0"/>
                        <a:t> рабочем месте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Инструктаж и выдача</a:t>
                      </a:r>
                      <a:r>
                        <a:rPr lang="ru-RU" sz="900" baseline="0" dirty="0" smtClean="0"/>
                        <a:t>  задания на практическое занятие «Лабораторный химический анализ»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Выполнение</a:t>
                      </a:r>
                      <a:r>
                        <a:rPr lang="ru-RU" sz="900" baseline="0" dirty="0" smtClean="0"/>
                        <a:t> задания, при этом приборы и химическая посуда находятся на рабочем месте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</a:t>
                      </a:r>
                      <a:r>
                        <a:rPr lang="ru-RU" sz="900" baseline="0" dirty="0" smtClean="0"/>
                        <a:t> процессе выполнения практической работы,  раздельная уборка приборов и химической посуды 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Контроль  выполнения работы, разъяснения обучающемуся недочетов в выполнении работы, корректировка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Устранение замечаний , недочетов, указанных преподавателем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Запись</a:t>
                      </a:r>
                      <a:r>
                        <a:rPr lang="ru-RU" sz="900" baseline="0" dirty="0" smtClean="0"/>
                        <a:t> и расчет необходимого количества веществ, сдача преподавателю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Мойка  химической посуды в раковине</a:t>
                      </a:r>
                      <a:r>
                        <a:rPr lang="ru-RU" sz="900" baseline="0" dirty="0" smtClean="0"/>
                        <a:t> на рабочем месте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Мойка  приборов в специальной раковине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073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5-7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1-2</a:t>
                      </a:r>
                      <a:r>
                        <a:rPr lang="ru-RU" sz="900" baseline="0" dirty="0" smtClean="0"/>
                        <a:t> мин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5-10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1-3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60-100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5-10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4-8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3-8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5-10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5-10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4313" y="1071563"/>
            <a:ext cx="714375" cy="214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1285875"/>
            <a:ext cx="714375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313" y="1500188"/>
            <a:ext cx="714375" cy="2143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90" name="TextBox 13"/>
          <p:cNvSpPr txBox="1">
            <a:spLocks noChangeArrowheads="1"/>
          </p:cNvSpPr>
          <p:nvPr/>
        </p:nvSpPr>
        <p:spPr bwMode="auto">
          <a:xfrm>
            <a:off x="1000125" y="1071563"/>
            <a:ext cx="30003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Исполнитель</a:t>
            </a:r>
          </a:p>
          <a:p>
            <a:endParaRPr lang="ru-RU" sz="200" b="1"/>
          </a:p>
          <a:p>
            <a:r>
              <a:rPr lang="ru-RU" sz="1100" b="1"/>
              <a:t>Описание шага процесса</a:t>
            </a:r>
          </a:p>
          <a:p>
            <a:endParaRPr lang="ru-RU" sz="200" b="1"/>
          </a:p>
          <a:p>
            <a:r>
              <a:rPr lang="ru-RU" sz="1100" b="1"/>
              <a:t>Продолжительность</a:t>
            </a:r>
          </a:p>
        </p:txBody>
      </p:sp>
      <p:sp>
        <p:nvSpPr>
          <p:cNvPr id="20591" name="Прямоугольник 14"/>
          <p:cNvSpPr>
            <a:spLocks noChangeArrowheads="1"/>
          </p:cNvSpPr>
          <p:nvPr/>
        </p:nvSpPr>
        <p:spPr bwMode="auto">
          <a:xfrm>
            <a:off x="4000500" y="1143000"/>
            <a:ext cx="15716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Потери/проблемы</a:t>
            </a:r>
            <a:endParaRPr lang="ru-RU" b="1"/>
          </a:p>
        </p:txBody>
      </p:sp>
      <p:sp>
        <p:nvSpPr>
          <p:cNvPr id="21" name="Стрелка вправо 20"/>
          <p:cNvSpPr/>
          <p:nvPr/>
        </p:nvSpPr>
        <p:spPr>
          <a:xfrm>
            <a:off x="827088" y="3933825"/>
            <a:ext cx="360362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692275" y="3933825"/>
            <a:ext cx="358775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8027988" y="3933825"/>
            <a:ext cx="360362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7092950" y="3933825"/>
            <a:ext cx="358775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227763" y="3933825"/>
            <a:ext cx="360362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292725" y="3933825"/>
            <a:ext cx="358775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356100" y="3933825"/>
            <a:ext cx="360363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3492500" y="3933825"/>
            <a:ext cx="358775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2627313" y="3933825"/>
            <a:ext cx="360362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7158" y="5715016"/>
            <a:ext cx="442915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 smtClean="0"/>
              <a:t>ПРОБЛЕМЫ</a:t>
            </a:r>
          </a:p>
          <a:p>
            <a:pPr>
              <a:defRPr/>
            </a:pPr>
            <a:r>
              <a:rPr lang="ru-RU" sz="1050" b="1" dirty="0" smtClean="0"/>
              <a:t>1- </a:t>
            </a:r>
            <a:r>
              <a:rPr lang="ru-RU" sz="1050" b="1" dirty="0"/>
              <a:t>Потеря </a:t>
            </a:r>
            <a:r>
              <a:rPr lang="ru-RU" sz="1050" b="1" dirty="0" smtClean="0"/>
              <a:t>времени на поиск свободного шкафчика для переодевания</a:t>
            </a:r>
            <a:endParaRPr lang="ru-RU" sz="1050" b="1" dirty="0"/>
          </a:p>
          <a:p>
            <a:pPr>
              <a:defRPr/>
            </a:pPr>
            <a:r>
              <a:rPr lang="ru-RU" sz="1050" b="1" dirty="0"/>
              <a:t>2- </a:t>
            </a:r>
            <a:r>
              <a:rPr lang="ru-RU" sz="1050" b="1" dirty="0" smtClean="0"/>
              <a:t>Ожидание в очереди на мытье рук в одной раковине</a:t>
            </a:r>
          </a:p>
          <a:p>
            <a:pPr>
              <a:defRPr/>
            </a:pPr>
            <a:r>
              <a:rPr lang="ru-RU" sz="1050" b="1" dirty="0" smtClean="0"/>
              <a:t>3 – Временные потери на поиск нужной </a:t>
            </a:r>
            <a:r>
              <a:rPr lang="ru-RU" sz="1050" b="1" smtClean="0"/>
              <a:t>химической посуды</a:t>
            </a:r>
            <a:endParaRPr lang="ru-RU" sz="105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143504" y="5715016"/>
            <a:ext cx="350046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 smtClean="0"/>
              <a:t>4- Временные потери на сортировку посуды</a:t>
            </a:r>
          </a:p>
          <a:p>
            <a:pPr>
              <a:defRPr/>
            </a:pPr>
            <a:r>
              <a:rPr lang="ru-RU" sz="1050" b="1" dirty="0" smtClean="0"/>
              <a:t>5 – Переделка (брак) при мытье</a:t>
            </a:r>
          </a:p>
          <a:p>
            <a:pPr>
              <a:defRPr/>
            </a:pPr>
            <a:r>
              <a:rPr lang="ru-RU" sz="1050" b="1" dirty="0" smtClean="0"/>
              <a:t>6 – Дополнительная обработка</a:t>
            </a:r>
          </a:p>
          <a:p>
            <a:pPr>
              <a:defRPr/>
            </a:pPr>
            <a:r>
              <a:rPr lang="ru-RU" sz="1050" b="1" dirty="0" smtClean="0"/>
              <a:t>7 – Лишние перемещения</a:t>
            </a:r>
          </a:p>
          <a:p>
            <a:pPr>
              <a:defRPr/>
            </a:pPr>
            <a:r>
              <a:rPr lang="ru-RU" sz="1050" b="1" dirty="0" smtClean="0"/>
              <a:t>8 – Временные потери на перекладывание вещей</a:t>
            </a:r>
          </a:p>
          <a:p>
            <a:pPr>
              <a:defRPr/>
            </a:pPr>
            <a:endParaRPr lang="ru-RU" sz="105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Карта идеального (целевого) состояния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1</a:t>
            </a:r>
            <a:fld id="{8D8A92B4-6264-41EC-B98D-2B1E3B4CA71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143116"/>
          <a:ext cx="3643338" cy="3333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708"/>
                <a:gridCol w="247526"/>
                <a:gridCol w="713157"/>
                <a:gridCol w="344873"/>
                <a:gridCol w="714380"/>
                <a:gridCol w="285752"/>
                <a:gridCol w="642942"/>
              </a:tblGrid>
              <a:tr h="5447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11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12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ВЫХОД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333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Обучающийся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Обучающийся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Обучающийся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2726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Уборка</a:t>
                      </a:r>
                      <a:r>
                        <a:rPr lang="ru-RU" sz="900" baseline="0" dirty="0" smtClean="0"/>
                        <a:t> рабочего места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Перемещение</a:t>
                      </a:r>
                      <a:r>
                        <a:rPr lang="ru-RU" sz="900" baseline="0" dirty="0" smtClean="0"/>
                        <a:t> чистой посуды и приборов в место для хранения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Снятие</a:t>
                      </a:r>
                      <a:r>
                        <a:rPr lang="ru-RU" sz="900" baseline="0" dirty="0" smtClean="0"/>
                        <a:t> лабораторных халатов</a:t>
                      </a:r>
                      <a:endParaRPr lang="ru-RU" sz="900" dirty="0" smtClean="0"/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75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10-12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3-5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5-8 мин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4313" y="1071563"/>
            <a:ext cx="714375" cy="214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1285875"/>
            <a:ext cx="714375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313" y="1500188"/>
            <a:ext cx="714375" cy="2143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628" name="TextBox 13"/>
          <p:cNvSpPr txBox="1">
            <a:spLocks noChangeArrowheads="1"/>
          </p:cNvSpPr>
          <p:nvPr/>
        </p:nvSpPr>
        <p:spPr bwMode="auto">
          <a:xfrm>
            <a:off x="1000125" y="1071563"/>
            <a:ext cx="30003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Исполнитель</a:t>
            </a:r>
          </a:p>
          <a:p>
            <a:endParaRPr lang="ru-RU" sz="200" b="1"/>
          </a:p>
          <a:p>
            <a:r>
              <a:rPr lang="ru-RU" sz="1100" b="1"/>
              <a:t>Описание шага процесса</a:t>
            </a:r>
          </a:p>
          <a:p>
            <a:endParaRPr lang="ru-RU" sz="200" b="1"/>
          </a:p>
          <a:p>
            <a:r>
              <a:rPr lang="ru-RU" sz="1100" b="1"/>
              <a:t>Продолжительность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928662" y="4643446"/>
            <a:ext cx="358775" cy="484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785918" y="4643446"/>
            <a:ext cx="358775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928926" y="4643446"/>
            <a:ext cx="358775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571868" y="4643446"/>
            <a:ext cx="360362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1" name="Таблица 20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22260" y="5589183"/>
          <a:ext cx="5286412" cy="1143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6412">
                  <a:extLst>
                    <a:ext uri="{9D8B030D-6E8A-4147-A177-3AD203B41FA5}"/>
                  </a:extLst>
                </a:gridCol>
              </a:tblGrid>
              <a:tr h="312600">
                <a:tc>
                  <a:txBody>
                    <a:bodyPr/>
                    <a:lstStyle/>
                    <a:p>
                      <a:pPr indent="180000" algn="l" fontAlgn="b"/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ВПП (время протекания процесса) </a:t>
                      </a:r>
                      <a:r>
                        <a:rPr lang="ru-RU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112минут -</a:t>
                      </a:r>
                      <a:r>
                        <a:rPr lang="ru-RU" sz="13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193мин</a:t>
                      </a:r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19" marR="7619" marT="7617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2600">
                <a:tc>
                  <a:txBody>
                    <a:bodyPr/>
                    <a:lstStyle/>
                    <a:p>
                      <a:pPr indent="180000" algn="l" fontAlgn="b"/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ВСЦ ( время создающие ценность) - </a:t>
                      </a:r>
                      <a:r>
                        <a:rPr lang="ru-RU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88мин</a:t>
                      </a:r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- </a:t>
                      </a:r>
                      <a:r>
                        <a:rPr lang="ru-RU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158мин</a:t>
                      </a:r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19" marR="7619" marT="761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/>
                </a:extLst>
              </a:tr>
              <a:tr h="312600">
                <a:tc>
                  <a:txBody>
                    <a:bodyPr/>
                    <a:lstStyle/>
                    <a:p>
                      <a:pPr indent="180000" algn="l" fontAlgn="b"/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ВНСЦ (время не создающие ценность) - </a:t>
                      </a:r>
                      <a:r>
                        <a:rPr lang="ru-RU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24мин</a:t>
                      </a:r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- </a:t>
                      </a:r>
                      <a:r>
                        <a:rPr lang="ru-RU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35мин</a:t>
                      </a:r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19" marR="7619" marT="7617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/>
                </a:extLst>
              </a:tr>
              <a:tr h="205207">
                <a:tc>
                  <a:txBody>
                    <a:bodyPr/>
                    <a:lstStyle/>
                    <a:p>
                      <a:pPr indent="180000" algn="l" fontAlgn="b"/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Эффективность процесса  - </a:t>
                      </a:r>
                      <a:r>
                        <a:rPr lang="ru-RU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78,5%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19" marR="7619" marT="7617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572000" y="1214422"/>
          <a:ext cx="423068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682">
                  <a:extLst>
                    <a:ext uri="{9D8B030D-6E8A-4147-A177-3AD203B41FA5}"/>
                  </a:extLst>
                </a:gridCol>
              </a:tblGrid>
              <a:tr h="2760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</a:t>
                      </a:r>
                      <a:endParaRPr lang="ru-RU" sz="16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208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1 Закрепить за обучающимися шкафчики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588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2 Ввести визуализацию обозначений на дверцах </a:t>
                      </a:r>
                      <a:r>
                        <a:rPr lang="ru-RU" sz="13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шкафов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208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3 Ввести на каждом рабочем месте условия для мытья рук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208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4 Ввести систему хранения </a:t>
                      </a:r>
                      <a:r>
                        <a:rPr lang="ru-RU" sz="13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приборов и химической </a:t>
                      </a: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посуды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208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5 Ввести систему сортировки </a:t>
                      </a:r>
                      <a:r>
                        <a:rPr lang="ru-RU" sz="13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приборов и химической </a:t>
                      </a: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посуды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588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6 Ввести стандарт правил раздельного мытья </a:t>
                      </a:r>
                      <a:r>
                        <a:rPr lang="ru-RU" sz="13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приборов </a:t>
                      </a: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3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химической</a:t>
                      </a:r>
                      <a:r>
                        <a:rPr lang="ru-RU" sz="13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посуды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588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7 Ввести визуализацию обозначений для раздельных мест хранения </a:t>
                      </a:r>
                      <a:r>
                        <a:rPr lang="ru-RU" sz="13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приборов </a:t>
                      </a: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3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химической </a:t>
                      </a: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посуды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20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8 Ввести стандарт хранения </a:t>
                      </a:r>
                      <a:r>
                        <a:rPr lang="ru-RU" sz="13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лабораторных халатов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686800" cy="544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блоки работ проекта</a:t>
            </a:r>
          </a:p>
        </p:txBody>
      </p:sp>
      <p:graphicFrame>
        <p:nvGraphicFramePr>
          <p:cNvPr id="7" name="Group 181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9225" y="652463"/>
          <a:ext cx="8886826" cy="5933592"/>
        </p:xfrm>
        <a:graphic>
          <a:graphicData uri="http://schemas.openxmlformats.org/drawingml/2006/table">
            <a:tbl>
              <a:tblPr/>
              <a:tblGrid>
                <a:gridCol w="425191">
                  <a:extLst>
                    <a:ext uri="{9D8B030D-6E8A-4147-A177-3AD203B41FA5}"/>
                  </a:extLst>
                </a:gridCol>
                <a:gridCol w="3202893">
                  <a:extLst>
                    <a:ext uri="{9D8B030D-6E8A-4147-A177-3AD203B41FA5}"/>
                  </a:extLst>
                </a:gridCol>
                <a:gridCol w="792088">
                  <a:extLst>
                    <a:ext uri="{9D8B030D-6E8A-4147-A177-3AD203B41FA5}"/>
                  </a:extLst>
                </a:gridCol>
                <a:gridCol w="720080">
                  <a:extLst>
                    <a:ext uri="{9D8B030D-6E8A-4147-A177-3AD203B41FA5}"/>
                  </a:extLst>
                </a:gridCol>
                <a:gridCol w="722198">
                  <a:extLst>
                    <a:ext uri="{9D8B030D-6E8A-4147-A177-3AD203B41FA5}"/>
                  </a:extLst>
                </a:gridCol>
                <a:gridCol w="268065">
                  <a:extLst>
                    <a:ext uri="{9D8B030D-6E8A-4147-A177-3AD203B41FA5}"/>
                  </a:extLst>
                </a:gridCol>
                <a:gridCol w="235999">
                  <a:extLst>
                    <a:ext uri="{9D8B030D-6E8A-4147-A177-3AD203B41FA5}"/>
                  </a:extLst>
                </a:gridCol>
                <a:gridCol w="252031">
                  <a:extLst>
                    <a:ext uri="{9D8B030D-6E8A-4147-A177-3AD203B41FA5}"/>
                  </a:extLst>
                </a:gridCol>
                <a:gridCol w="256224">
                  <a:extLst>
                    <a:ext uri="{9D8B030D-6E8A-4147-A177-3AD203B41FA5}"/>
                  </a:extLst>
                </a:gridCol>
                <a:gridCol w="247838">
                  <a:extLst>
                    <a:ext uri="{9D8B030D-6E8A-4147-A177-3AD203B41FA5}"/>
                  </a:extLst>
                </a:gridCol>
                <a:gridCol w="252031">
                  <a:extLst>
                    <a:ext uri="{9D8B030D-6E8A-4147-A177-3AD203B41FA5}"/>
                  </a:extLst>
                </a:gridCol>
                <a:gridCol w="252031">
                  <a:extLst>
                    <a:ext uri="{9D8B030D-6E8A-4147-A177-3AD203B41FA5}"/>
                  </a:extLst>
                </a:gridCol>
                <a:gridCol w="252031">
                  <a:extLst>
                    <a:ext uri="{9D8B030D-6E8A-4147-A177-3AD203B41FA5}"/>
                  </a:extLst>
                </a:gridCol>
                <a:gridCol w="252031">
                  <a:extLst>
                    <a:ext uri="{9D8B030D-6E8A-4147-A177-3AD203B41FA5}"/>
                  </a:extLst>
                </a:gridCol>
                <a:gridCol w="252031">
                  <a:extLst>
                    <a:ext uri="{9D8B030D-6E8A-4147-A177-3AD203B41FA5}"/>
                  </a:extLst>
                </a:gridCol>
                <a:gridCol w="235999">
                  <a:extLst>
                    <a:ext uri="{9D8B030D-6E8A-4147-A177-3AD203B41FA5}"/>
                  </a:extLst>
                </a:gridCol>
                <a:gridCol w="268065">
                  <a:extLst>
                    <a:ext uri="{9D8B030D-6E8A-4147-A177-3AD203B41FA5}"/>
                  </a:extLst>
                </a:gridCol>
              </a:tblGrid>
              <a:tr h="2743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Длительность, дней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Оконча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ние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657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marL="36001" marR="3600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</a:p>
                  </a:txBody>
                  <a:tcPr marL="36001" marR="3600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</a:p>
                  </a:txBody>
                  <a:tcPr marL="36001" marR="3600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</a:p>
                  </a:txBody>
                  <a:tcPr marL="36001" marR="3600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05</a:t>
                      </a:r>
                    </a:p>
                  </a:txBody>
                  <a:tcPr marL="36001" marR="3600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06</a:t>
                      </a:r>
                    </a:p>
                  </a:txBody>
                  <a:tcPr marL="36001" marR="3600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07</a:t>
                      </a:r>
                    </a:p>
                  </a:txBody>
                  <a:tcPr marL="36001" marR="3600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08</a:t>
                      </a:r>
                    </a:p>
                  </a:txBody>
                  <a:tcPr marL="36001" marR="3600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09</a:t>
                      </a:r>
                    </a:p>
                  </a:txBody>
                  <a:tcPr marL="36001" marR="3600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36001" marR="3600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36001" marR="3600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36001" marR="3600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Проведение опроса степени удовлетворенности существующим процессом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19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11.01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04.02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43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latin typeface="Franklin Gothic Book" panose="020B0503020102020204" pitchFamily="34" charset="0"/>
                        </a:rPr>
                        <a:t>Разработка текущей карты процесса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05.02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16.02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43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latin typeface="Franklin Gothic Book" panose="020B0503020102020204" pitchFamily="34" charset="0"/>
                        </a:rPr>
                        <a:t>Поиск и выявление проблем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17.02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01.03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43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latin typeface="Franklin Gothic Book" panose="020B0503020102020204" pitchFamily="34" charset="0"/>
                        </a:rPr>
                        <a:t>Разработка </a:t>
                      </a:r>
                      <a:r>
                        <a:rPr lang="ru-RU" altLang="ru-RU" sz="1000" dirty="0" smtClean="0">
                          <a:latin typeface="Franklin Gothic Book" panose="020B0503020102020204" pitchFamily="34" charset="0"/>
                        </a:rPr>
                        <a:t>идеальной  (целевой) карты </a:t>
                      </a:r>
                      <a:r>
                        <a:rPr lang="ru-RU" altLang="ru-RU" sz="1000" dirty="0">
                          <a:latin typeface="Franklin Gothic Book" panose="020B0503020102020204" pitchFamily="34" charset="0"/>
                        </a:rPr>
                        <a:t>процесса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04.03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25.03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43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latin typeface="Franklin Gothic Book" panose="020B0503020102020204" pitchFamily="34" charset="0"/>
                        </a:rPr>
                        <a:t>Защита карточки проекта перед заказчиком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14.04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14.04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43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Закрепить за обучающимися шкафчики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861" marB="28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14.04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19.04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77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Ввести визуализацию обозначений на дверцах </a:t>
                      </a:r>
                      <a:r>
                        <a:rPr lang="ru-RU" sz="1000" dirty="0" smtClean="0">
                          <a:effectLst/>
                          <a:latin typeface="Franklin Gothic Book" panose="020B0503020102020204" pitchFamily="34" charset="0"/>
                        </a:rPr>
                        <a:t>шкафов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861" marB="28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19.04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23.04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2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Ввести на каждом рабочем месте условия для мытья рук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861" marB="28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23.04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30.04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2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Ввести систему сортировки </a:t>
                      </a:r>
                      <a:r>
                        <a:rPr lang="ru-RU" sz="1000" dirty="0" smtClean="0">
                          <a:effectLst/>
                          <a:latin typeface="Franklin Gothic Book" panose="020B0503020102020204" pitchFamily="34" charset="0"/>
                        </a:rPr>
                        <a:t>приборов химической посуды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861" marB="28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19.04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05.05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2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Ввести визуализацию обозначений для раздельных мест хранения </a:t>
                      </a:r>
                      <a:r>
                        <a:rPr lang="ru-RU" sz="1000" dirty="0" smtClean="0">
                          <a:effectLst/>
                          <a:latin typeface="Franklin Gothic Book" panose="020B0503020102020204" pitchFamily="34" charset="0"/>
                        </a:rPr>
                        <a:t>приборов </a:t>
                      </a: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и </a:t>
                      </a:r>
                      <a:r>
                        <a:rPr lang="ru-RU" sz="1000" dirty="0" smtClean="0">
                          <a:effectLst/>
                          <a:latin typeface="Franklin Gothic Book" panose="020B0503020102020204" pitchFamily="34" charset="0"/>
                        </a:rPr>
                        <a:t>химической </a:t>
                      </a: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посуды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861" marB="28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19.04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05.05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2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Ввести стандарт правил раздельного мытья </a:t>
                      </a:r>
                      <a:r>
                        <a:rPr lang="ru-RU" sz="1000" dirty="0" smtClean="0">
                          <a:effectLst/>
                          <a:latin typeface="Franklin Gothic Book" panose="020B0503020102020204" pitchFamily="34" charset="0"/>
                        </a:rPr>
                        <a:t>приборов </a:t>
                      </a: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и </a:t>
                      </a:r>
                      <a:r>
                        <a:rPr lang="ru-RU" sz="1000" dirty="0" smtClean="0">
                          <a:effectLst/>
                          <a:latin typeface="Franklin Gothic Book" panose="020B0503020102020204" pitchFamily="34" charset="0"/>
                        </a:rPr>
                        <a:t>химической </a:t>
                      </a: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посуды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861" marB="28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03.05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06.05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2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Ввести систему хранения </a:t>
                      </a:r>
                      <a:r>
                        <a:rPr lang="ru-RU" sz="1000" dirty="0" smtClean="0">
                          <a:effectLst/>
                          <a:latin typeface="Franklin Gothic Book" panose="020B0503020102020204" pitchFamily="34" charset="0"/>
                        </a:rPr>
                        <a:t>приборов </a:t>
                      </a: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и </a:t>
                      </a:r>
                      <a:r>
                        <a:rPr lang="ru-RU" sz="1000" dirty="0" smtClean="0">
                          <a:effectLst/>
                          <a:latin typeface="Franklin Gothic Book" panose="020B0503020102020204" pitchFamily="34" charset="0"/>
                        </a:rPr>
                        <a:t>химической </a:t>
                      </a: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посуды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861" marB="28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03.05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06.05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2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13.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Ввести стандарт правил раздельного мытья </a:t>
                      </a:r>
                      <a:r>
                        <a:rPr lang="ru-RU" sz="1000" dirty="0" smtClean="0">
                          <a:effectLst/>
                          <a:latin typeface="Franklin Gothic Book" panose="020B0503020102020204" pitchFamily="34" charset="0"/>
                        </a:rPr>
                        <a:t>приборов </a:t>
                      </a: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и </a:t>
                      </a:r>
                      <a:r>
                        <a:rPr lang="ru-RU" sz="1000" dirty="0" smtClean="0">
                          <a:effectLst/>
                          <a:latin typeface="Franklin Gothic Book" panose="020B0503020102020204" pitchFamily="34" charset="0"/>
                        </a:rPr>
                        <a:t>химической </a:t>
                      </a: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посуды</a:t>
                      </a:r>
                    </a:p>
                  </a:txBody>
                  <a:tcPr marL="57716" marR="57716" marT="28861" marB="28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03.05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06.05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2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14.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Franklin Gothic Book" panose="020B0503020102020204" pitchFamily="34" charset="0"/>
                        </a:rPr>
                        <a:t>Ввести стандарт хранения </a:t>
                      </a:r>
                      <a:r>
                        <a:rPr lang="ru-RU" sz="1000" dirty="0" smtClean="0">
                          <a:effectLst/>
                          <a:latin typeface="Franklin Gothic Book" panose="020B0503020102020204" pitchFamily="34" charset="0"/>
                        </a:rPr>
                        <a:t>лабораторных халатов</a:t>
                      </a:r>
                      <a:endParaRPr lang="ru-RU" sz="10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861" marB="288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03.05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06.05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3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15.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Franklin Gothic Book" panose="020B0503020102020204" pitchFamily="34" charset="0"/>
                        </a:rPr>
                        <a:t>Проведение опроса степени удовлетворенности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11.05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13.05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3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16.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Arial" pitchFamily="34" charset="0"/>
                        </a:rPr>
                        <a:t>Производственный анализ</a:t>
                      </a: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20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11.05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07.06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743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108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11.01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itchFamily="34" charset="0"/>
                        </a:rPr>
                        <a:t>15.06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Franklin Gothic Book" panose="020B0503020102020204" pitchFamily="34" charset="0"/>
                      </a:endParaRPr>
                    </a:p>
                  </a:txBody>
                  <a:tcPr marL="91429" marR="9142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4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6" name="think-cell Slide" r:id="rId3" imgW="360" imgH="360" progId="">
              <p:embed/>
            </p:oleObj>
          </a:graphicData>
        </a:graphic>
      </p:graphicFrame>
      <p:sp>
        <p:nvSpPr>
          <p:cNvPr id="25603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93B1655-BA38-4C9D-8CF6-CEF7F1EB3831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7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33388" y="317500"/>
            <a:ext cx="8648700" cy="4397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Уголок решенных проблем</a:t>
            </a:r>
          </a:p>
        </p:txBody>
      </p:sp>
      <p:sp>
        <p:nvSpPr>
          <p:cNvPr id="10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799362" y="1177846"/>
            <a:ext cx="2662238" cy="4397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Достигнутые результаты (стало) </a:t>
            </a:r>
          </a:p>
        </p:txBody>
      </p:sp>
      <p:sp>
        <p:nvSpPr>
          <p:cNvPr id="71705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1142984"/>
            <a:ext cx="2662237" cy="43973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Достигнутые результаты (было)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936" y="1709797"/>
            <a:ext cx="3500429" cy="46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 l="9843" t="13998" r="9843" b="10499"/>
          <a:stretch>
            <a:fillRect/>
          </a:stretch>
        </p:blipFill>
        <p:spPr bwMode="auto">
          <a:xfrm>
            <a:off x="285720" y="1785926"/>
            <a:ext cx="33774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7158" y="3714752"/>
            <a:ext cx="400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Достигнутые результаты (стало)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E:\Директор\бережливый\фото\320\20220803_1411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1405" y="4429133"/>
            <a:ext cx="2286018" cy="1714513"/>
          </a:xfrm>
          <a:prstGeom prst="rect">
            <a:avLst/>
          </a:prstGeom>
          <a:noFill/>
        </p:spPr>
      </p:pic>
      <p:pic>
        <p:nvPicPr>
          <p:cNvPr id="1030" name="Picture 6" descr="E:\Директор\бережливый\фото\320\20220803_1410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4143380"/>
            <a:ext cx="2976450" cy="2232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4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50" name="think-cell Slide" r:id="rId3" imgW="360" imgH="360" progId="">
              <p:embed/>
            </p:oleObj>
          </a:graphicData>
        </a:graphic>
      </p:graphicFrame>
      <p:sp>
        <p:nvSpPr>
          <p:cNvPr id="25603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54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93B1655-BA38-4C9D-8CF6-CEF7F1EB3831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7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33388" y="317500"/>
            <a:ext cx="8648700" cy="4397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Уголок решенных проблем</a:t>
            </a:r>
          </a:p>
        </p:txBody>
      </p:sp>
      <p:sp>
        <p:nvSpPr>
          <p:cNvPr id="10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57158" y="1142984"/>
            <a:ext cx="3786214" cy="4397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правила мытья рук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3"/>
          <p:cNvPicPr>
            <a:picLocks noChangeAspect="1" noChangeArrowheads="1"/>
          </p:cNvPicPr>
          <p:nvPr/>
        </p:nvPicPr>
        <p:blipFill>
          <a:blip r:embed="rId4" cstate="print"/>
          <a:srcRect t="33965"/>
          <a:stretch>
            <a:fillRect/>
          </a:stretch>
        </p:blipFill>
        <p:spPr bwMode="auto">
          <a:xfrm>
            <a:off x="142844" y="1857364"/>
            <a:ext cx="4533616" cy="210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142844" y="4500570"/>
            <a:ext cx="4559300" cy="17097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107000"/>
              </a:lnSpc>
              <a:defRPr/>
            </a:pPr>
            <a:r>
              <a:rPr lang="ru-RU" sz="1400" dirty="0" smtClean="0"/>
              <a:t>1.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очистка твердого химического осадка</a:t>
            </a:r>
          </a:p>
          <a:p>
            <a:pPr marL="0" indent="0">
              <a:lnSpc>
                <a:spcPct val="107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Мытье ёршиками в воде с температурой не ниже    40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С с добавлением моющих средств</a:t>
            </a:r>
          </a:p>
          <a:p>
            <a:pPr marL="0" indent="0">
              <a:lnSpc>
                <a:spcPct val="107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3. Ополаскивание проточной водой</a:t>
            </a:r>
          </a:p>
          <a:p>
            <a:pPr marL="0" indent="0">
              <a:lnSpc>
                <a:spcPct val="107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/>
              </a:rPr>
              <a:t>4. Просушивание в опрокинутом виде на специальных стеллажах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000504"/>
            <a:ext cx="554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правила мытья химической посуды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929190" y="1142984"/>
            <a:ext cx="3786214" cy="4397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хранения приборов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E:\Директор\бережливый\фото\320\20220803_141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768454" y="1875224"/>
            <a:ext cx="2428893" cy="1821670"/>
          </a:xfrm>
          <a:prstGeom prst="rect">
            <a:avLst/>
          </a:prstGeom>
          <a:noFill/>
        </p:spPr>
      </p:pic>
      <p:pic>
        <p:nvPicPr>
          <p:cNvPr id="2052" name="Picture 4" descr="E:\Директор\бережливый\фото\320\20220803_1414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840156" y="1875224"/>
            <a:ext cx="2428893" cy="1821670"/>
          </a:xfrm>
          <a:prstGeom prst="rect">
            <a:avLst/>
          </a:prstGeom>
          <a:noFill/>
        </p:spPr>
      </p:pic>
      <p:pic>
        <p:nvPicPr>
          <p:cNvPr id="2053" name="Picture 5" descr="E:\Директор\бережливый\фото\320\20220803_1411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4286256"/>
            <a:ext cx="3357554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500062" cy="4286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25929B9-49BF-43DD-A218-62BC5A21ED75}" type="slidenum">
              <a:rPr lang="ru-RU" altLang="ru-RU" b="1">
                <a:solidFill>
                  <a:srgbClr val="23263C"/>
                </a:solidFill>
              </a:rPr>
              <a:pPr algn="ctr"/>
              <a:t>15</a:t>
            </a:fld>
            <a:endParaRPr lang="ru-RU" altLang="ru-RU" b="1">
              <a:solidFill>
                <a:srgbClr val="23263C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188913"/>
            <a:ext cx="9128156" cy="7858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Производственный анализ </a:t>
            </a:r>
            <a:b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проекту</a:t>
            </a:r>
          </a:p>
        </p:txBody>
      </p:sp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1039813" y="974725"/>
            <a:ext cx="7775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Century Gothic" pitchFamily="34" charset="0"/>
                <a:cs typeface="Tahoma" pitchFamily="34" charset="0"/>
              </a:rPr>
              <a:t>В результате реализации проекта длительность процесса сократилась на </a:t>
            </a:r>
            <a:r>
              <a:rPr lang="ru-RU" altLang="ru-RU" dirty="0" smtClean="0">
                <a:latin typeface="Century Gothic" pitchFamily="34" charset="0"/>
                <a:cs typeface="Tahoma" pitchFamily="34" charset="0"/>
              </a:rPr>
              <a:t>40,7 </a:t>
            </a:r>
            <a:r>
              <a:rPr lang="ru-RU" altLang="ru-RU" dirty="0">
                <a:latin typeface="Century Gothic" pitchFamily="34" charset="0"/>
                <a:cs typeface="Tahoma" pitchFamily="34" charset="0"/>
              </a:rPr>
              <a:t>% и составляет от </a:t>
            </a:r>
            <a:r>
              <a:rPr lang="ru-RU" altLang="ru-RU" dirty="0" smtClean="0">
                <a:latin typeface="Century Gothic" pitchFamily="34" charset="0"/>
                <a:cs typeface="Tahoma" pitchFamily="34" charset="0"/>
              </a:rPr>
              <a:t>112 </a:t>
            </a:r>
            <a:r>
              <a:rPr lang="ru-RU" altLang="ru-RU" dirty="0">
                <a:latin typeface="Century Gothic" pitchFamily="34" charset="0"/>
                <a:cs typeface="Tahoma" pitchFamily="34" charset="0"/>
              </a:rPr>
              <a:t>минут до </a:t>
            </a:r>
            <a:r>
              <a:rPr lang="ru-RU" altLang="ru-RU" dirty="0" smtClean="0">
                <a:latin typeface="Century Gothic" pitchFamily="34" charset="0"/>
                <a:cs typeface="Tahoma" pitchFamily="34" charset="0"/>
              </a:rPr>
              <a:t>193 </a:t>
            </a:r>
            <a:r>
              <a:rPr lang="ru-RU" altLang="ru-RU" dirty="0">
                <a:latin typeface="Century Gothic" pitchFamily="34" charset="0"/>
                <a:cs typeface="Tahoma" pitchFamily="34" charset="0"/>
              </a:rPr>
              <a:t>минут</a:t>
            </a:r>
          </a:p>
        </p:txBody>
      </p:sp>
      <p:graphicFrame>
        <p:nvGraphicFramePr>
          <p:cNvPr id="7" name="Таблица 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23850" y="1649413"/>
          <a:ext cx="8640763" cy="4677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854">
                  <a:extLst>
                    <a:ext uri="{9D8B030D-6E8A-4147-A177-3AD203B41FA5}"/>
                  </a:extLst>
                </a:gridCol>
                <a:gridCol w="1087362">
                  <a:extLst>
                    <a:ext uri="{9D8B030D-6E8A-4147-A177-3AD203B41FA5}"/>
                  </a:extLst>
                </a:gridCol>
                <a:gridCol w="936083">
                  <a:extLst>
                    <a:ext uri="{9D8B030D-6E8A-4147-A177-3AD203B41FA5}"/>
                  </a:extLst>
                </a:gridCol>
                <a:gridCol w="1368121">
                  <a:extLst>
                    <a:ext uri="{9D8B030D-6E8A-4147-A177-3AD203B41FA5}"/>
                  </a:extLst>
                </a:gridCol>
                <a:gridCol w="3888343">
                  <a:extLst>
                    <a:ext uri="{9D8B030D-6E8A-4147-A177-3AD203B41FA5}"/>
                  </a:extLst>
                </a:gridCol>
              </a:tblGrid>
              <a:tr h="4721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Дата анализа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Время, протекания процесса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(мин)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Расхождение (+/-)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(мин)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Причины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расхождения (+/-)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94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план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факт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92669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улучшений</a:t>
                      </a: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43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43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43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43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92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.02.2021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189</a:t>
                      </a: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324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324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92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.02.2021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189</a:t>
                      </a: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324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195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91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.02.2021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189</a:t>
                      </a: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324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326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+</a:t>
                      </a: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+</a:t>
                      </a: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минута потрачена на поиск </a:t>
                      </a: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колбы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5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21.02.2021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189-324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190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</a:t>
                      </a:r>
                      <a:r>
                        <a:rPr lang="ru-RU" sz="1200" baseline="0" dirty="0" smtClean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минута потрачена на </a:t>
                      </a:r>
                      <a:r>
                        <a:rPr lang="ru-RU" sz="1200" baseline="0" dirty="0" err="1" smtClean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перемывание</a:t>
                      </a:r>
                      <a:r>
                        <a:rPr lang="ru-RU" sz="1200" baseline="0" dirty="0" smtClean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пробирки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468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 внедрения улучшений</a:t>
                      </a: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43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43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43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43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92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20.04.2021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112-193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193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92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22.04.2021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112-193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190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4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25.04.2021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112-193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110 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- 2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- 2 </a:t>
                      </a: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задание выполнялось участниками олимпиады профессионального</a:t>
                      </a:r>
                      <a:r>
                        <a:rPr lang="ru-RU" sz="1200" baseline="0" dirty="0" smtClean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мастерства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92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30.04.2021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112-193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122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92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12.05.2021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112-193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145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92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19.05.2021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112-193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152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92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22.05.2021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112-193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158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46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Franklin Gothic Book" panose="020B0503020102020204" pitchFamily="34" charset="0"/>
                        </a:rPr>
                        <a:t>25.05.2021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112-193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125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2" marR="6292" marT="92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27038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Команда проекта</a:t>
            </a:r>
            <a:endParaRPr lang="ru-RU" sz="3000" dirty="0"/>
          </a:p>
        </p:txBody>
      </p:sp>
      <p:graphicFrame>
        <p:nvGraphicFramePr>
          <p:cNvPr id="5" name="Group 135"/>
          <p:cNvGraphicFramePr>
            <a:graphicFrameLocks noGrp="1"/>
          </p:cNvGraphicFramePr>
          <p:nvPr/>
        </p:nvGraphicFramePr>
        <p:xfrm>
          <a:off x="250825" y="1196975"/>
          <a:ext cx="8713788" cy="3045557"/>
        </p:xfrm>
        <a:graphic>
          <a:graphicData uri="http://schemas.openxmlformats.org/drawingml/2006/table">
            <a:tbl>
              <a:tblPr/>
              <a:tblGrid>
                <a:gridCol w="428625"/>
                <a:gridCol w="1963724"/>
                <a:gridCol w="4357718"/>
                <a:gridCol w="1963721"/>
              </a:tblGrid>
              <a:tr h="518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 и основное место работы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Выполняемые в проекте работы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Вишневская Яна Юрьевна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директор ОГАПОУ «Шебекинский техникум промышленности и транспорта»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Заказчик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Шевлякова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Людмила Анатольевна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заведующий лабораторией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ОГАПОУ «ШТПТ»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проекта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Мандрикова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Ирина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Владимировна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преподаватель ОГАПОУ «ШТПТ»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Колегаева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Татьяна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Николаевна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преподаватель ОГАПОУ «ШТПТ»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Член рабочей группы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Кравец Елена Васильевна  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лаборант ОГАПОУ «ШТПТ»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Администратор проекта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63" y="6429375"/>
            <a:ext cx="490537" cy="285750"/>
          </a:xfrm>
        </p:spPr>
        <p:txBody>
          <a:bodyPr/>
          <a:lstStyle/>
          <a:p>
            <a:pPr algn="ctr">
              <a:defRPr/>
            </a:pPr>
            <a:fld id="{A136E544-0111-4332-A6D0-02635FE0A4A2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395288" y="3619500"/>
            <a:ext cx="8458200" cy="930275"/>
          </a:xfrm>
        </p:spPr>
        <p:txBody>
          <a:bodyPr anchor="t">
            <a:noAutofit/>
          </a:bodyPr>
          <a:lstStyle/>
          <a:p>
            <a:pPr marL="137160" algn="ctr">
              <a:defRPr/>
            </a:pPr>
            <a:r>
              <a:rPr lang="ru-RU" sz="1800" dirty="0" smtClean="0"/>
              <a:t>Руководитель проекта:</a:t>
            </a:r>
          </a:p>
          <a:p>
            <a:pPr marL="137160" algn="ctr">
              <a:defRPr/>
            </a:pPr>
            <a:r>
              <a:rPr lang="ru-RU" sz="1800" i="1" dirty="0" err="1" smtClean="0"/>
              <a:t>Шевлякова</a:t>
            </a:r>
            <a:r>
              <a:rPr lang="ru-RU" sz="1800" i="1" dirty="0" smtClean="0"/>
              <a:t> Людмила </a:t>
            </a:r>
            <a:r>
              <a:rPr lang="ru-RU" sz="1800" i="1" dirty="0" err="1" smtClean="0"/>
              <a:t>анатольевна</a:t>
            </a:r>
            <a:endParaRPr lang="ru-RU" sz="1800" i="1" dirty="0"/>
          </a:p>
          <a:p>
            <a:pPr marL="137160" algn="ctr">
              <a:defRPr/>
            </a:pPr>
            <a:r>
              <a:rPr lang="ru-RU" sz="1800" dirty="0" smtClean="0"/>
              <a:t>тел.: 2-26-38</a:t>
            </a:r>
          </a:p>
          <a:p>
            <a:pPr marL="137160" algn="ctr">
              <a:defRPr/>
            </a:pPr>
            <a:r>
              <a:rPr lang="en-US" sz="1800" dirty="0" smtClean="0"/>
              <a:t>e-mail</a:t>
            </a:r>
            <a:r>
              <a:rPr lang="ru-RU" sz="1800" dirty="0" smtClean="0"/>
              <a:t>:</a:t>
            </a:r>
            <a:r>
              <a:rPr lang="en-US" sz="1800" dirty="0" smtClean="0"/>
              <a:t> shtspt@mail.ru</a:t>
            </a:r>
            <a:endParaRPr lang="ru-RU" sz="1800" dirty="0" smtClean="0"/>
          </a:p>
          <a:p>
            <a:pPr marL="137160" algn="ctr">
              <a:defRPr/>
            </a:pPr>
            <a:r>
              <a:rPr lang="ru-RU" sz="1800" dirty="0" smtClean="0"/>
              <a:t>Администратор проекта:</a:t>
            </a:r>
          </a:p>
          <a:p>
            <a:pPr marL="137160" algn="ctr">
              <a:defRPr/>
            </a:pPr>
            <a:r>
              <a:rPr lang="ru-RU" sz="1800" i="1" dirty="0" smtClean="0"/>
              <a:t>Кравец Елена Васильевна</a:t>
            </a:r>
            <a:endParaRPr lang="ru-RU" sz="1800" i="1" dirty="0"/>
          </a:p>
          <a:p>
            <a:pPr marL="137160" algn="ctr">
              <a:defRPr/>
            </a:pPr>
            <a:r>
              <a:rPr lang="ru-RU" sz="1800" dirty="0"/>
              <a:t>тел</a:t>
            </a:r>
            <a:r>
              <a:rPr lang="ru-RU" sz="1800" dirty="0" smtClean="0"/>
              <a:t>.: 2-26-38</a:t>
            </a:r>
            <a:endParaRPr lang="ru-RU" sz="1800" dirty="0"/>
          </a:p>
          <a:p>
            <a:pPr marL="137160" algn="ctr">
              <a:defRPr/>
            </a:pPr>
            <a:r>
              <a:rPr lang="en-US" sz="1800" dirty="0" smtClean="0"/>
              <a:t>e-mail</a:t>
            </a:r>
            <a:r>
              <a:rPr lang="ru-RU" sz="1800" dirty="0" smtClean="0"/>
              <a:t>:</a:t>
            </a:r>
            <a:r>
              <a:rPr lang="en-US" sz="1800" dirty="0" smtClean="0"/>
              <a:t> shtspt@mail.ru</a:t>
            </a:r>
            <a:endParaRPr lang="ru-RU" sz="1800" dirty="0" smtClean="0"/>
          </a:p>
          <a:p>
            <a:pPr marL="137160" algn="ctr">
              <a:defRPr/>
            </a:pP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14620"/>
            <a:ext cx="8686800" cy="11858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Контактные данные: </a:t>
            </a:r>
            <a:br>
              <a:rPr lang="ru-RU" dirty="0"/>
            </a:br>
            <a:endParaRPr lang="ru-RU" dirty="0"/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1508125" y="3390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813" y="6429375"/>
            <a:ext cx="458787" cy="312738"/>
          </a:xfrm>
        </p:spPr>
        <p:txBody>
          <a:bodyPr/>
          <a:lstStyle/>
          <a:p>
            <a:pPr algn="ctr">
              <a:defRPr/>
            </a:pPr>
            <a:fld id="{35030DAE-5F77-4221-99DC-FE0E2B817F08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17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712968" cy="2880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карточка проекта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подготовки химической посуды к проведению лабораторно-практических занятий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1B71FA4E-4AF6-4CF5-A06F-1E799F0780FF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2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0275" y="1125538"/>
            <a:ext cx="289560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1125538"/>
            <a:ext cx="289560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4" y="1196753"/>
          <a:ext cx="8858312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4429156"/>
              </a:tblGrid>
              <a:tr h="2346684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ОБЩИЕ ДАННЫЕ:</a:t>
                      </a:r>
                    </a:p>
                    <a:p>
                      <a:r>
                        <a:rPr kumimoji="0" lang="ru-RU" sz="105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Заказчик:</a:t>
                      </a:r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Вишневская Яна Юрьевна, директор ОГАПОУ «Шебекинский техникум промышленности и транспорта»</a:t>
                      </a:r>
                    </a:p>
                    <a:p>
                      <a:r>
                        <a:rPr kumimoji="0" lang="ru-RU" sz="105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Процесс:</a:t>
                      </a:r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подготовка химической посуды к проведению лабораторно-практических занятий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Границы процесса</a:t>
                      </a:r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от переодевания обучающихся в лабораторные халаты для учебного занятия в лаборатории «Лабораторный химический анализ» до снятие</a:t>
                      </a:r>
                      <a:r>
                        <a:rPr kumimoji="0" lang="ru-RU" sz="105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лабораторных халатов</a:t>
                      </a:r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проекта:</a:t>
                      </a:r>
                      <a:r>
                        <a:rPr kumimoji="0" lang="ru-RU" sz="1050" b="0" u="sng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5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Шевлякова</a:t>
                      </a:r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Людмила Анатольевна, заведующий лабораторией  ОГАПОУ «</a:t>
                      </a:r>
                      <a:r>
                        <a:rPr kumimoji="0" lang="ru-RU" sz="105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Шебекинский</a:t>
                      </a:r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техникум промышленности и транспорта»</a:t>
                      </a:r>
                    </a:p>
                    <a:p>
                      <a:r>
                        <a:rPr kumimoji="0" lang="ru-RU" sz="105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Команда проекта: </a:t>
                      </a:r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Кравец Е.В. - лаборант, </a:t>
                      </a:r>
                      <a:r>
                        <a:rPr kumimoji="0" lang="ru-RU" sz="105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Колегаева</a:t>
                      </a:r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Т.Н. – инженер по охране труда, преподаватель, </a:t>
                      </a:r>
                      <a:r>
                        <a:rPr kumimoji="0" lang="ru-RU" sz="105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Мандрикова</a:t>
                      </a:r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И.В. - преподаватель </a:t>
                      </a:r>
                      <a:endParaRPr kumimoji="0" lang="ru-RU" sz="105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ОБОСНОВАНИЕ: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lvl="0"/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Растянутость процесса во времени из-за отсутствия четкого алгоритма и визуализации подготовки химической посуды</a:t>
                      </a:r>
                    </a:p>
                    <a:p>
                      <a:pPr lvl="0"/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Материальные расходы на дополнительную закупку моющих средств и расход воды из-за неправильного процесса промывки химической посуды, до 5 тыс. в месяц;</a:t>
                      </a:r>
                    </a:p>
                    <a:p>
                      <a:pPr lvl="0"/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Имеются лишние этапы процесса, что приводит к временным потерям</a:t>
                      </a:r>
                    </a:p>
                    <a:p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Низкая удовлетворенность обучающихся и преподавателей.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9793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ЦЕЛИ:</a:t>
                      </a:r>
                    </a:p>
                    <a:p>
                      <a:pPr marL="0" lvl="0" algn="l" rtl="0" eaLnBrk="1" latinLnBrk="0" hangingPunct="1"/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времени протекания процесса подготовки химической посуды для проведения учебно-лабораторных занятий к 15.06.2021 году не менее чем на 30%</a:t>
                      </a:r>
                    </a:p>
                    <a:p>
                      <a:pPr marL="0" algn="l" rtl="0" eaLnBrk="1" latinLnBrk="0" hangingPunct="1"/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rtl="0" eaLnBrk="1" latinLnBrk="0" hangingPunct="1"/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rtl="0" eaLnBrk="1" latinLnBrk="0" hangingPunct="1"/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rtl="0" eaLnBrk="1" latinLnBrk="0" hangingPunct="1"/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rtl="0" eaLnBrk="1" latinLnBrk="0" hangingPunct="1"/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rtl="0" eaLnBrk="1" latinLnBrk="0" hangingPunct="1"/>
                      <a:endParaRPr kumimoji="0"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05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3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05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05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0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ЭФФЕКТЫ:</a:t>
                      </a:r>
                      <a:endParaRPr kumimoji="0" lang="ru-RU" sz="105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Удовлетворенность обучающихся местом проведения производственной практики.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успеваемости по промежуточной аттестации.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Трудоустройство обучающихся на рабочие места.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Удовлетворение потребностей работодателей в рабочих кадрах.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1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СРОКИ:</a:t>
                      </a:r>
                      <a:endParaRPr kumimoji="0" lang="ru-RU" sz="1100" u="non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Старт проекта 11.01.2021 </a:t>
                      </a:r>
                    </a:p>
                    <a:p>
                      <a:pPr lvl="0"/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Картирование процесса: </a:t>
                      </a:r>
                    </a:p>
                    <a:p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 Разработка текущей карты процесса (05.02.2021 – 16.02.2021)</a:t>
                      </a:r>
                    </a:p>
                    <a:p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 Поиск и выявление проблем (17.02.2021 – 01.03.2021)</a:t>
                      </a:r>
                    </a:p>
                    <a:p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2.3 Разработка идеальной карты процесса (4.03.2021-15.03.2021)</a:t>
                      </a:r>
                    </a:p>
                    <a:p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2.4 Разработка целевой карты процесса (16.03.2021 – 25.03.2021)</a:t>
                      </a:r>
                    </a:p>
                    <a:p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2.5 Разработка плана мероприятий (26.03.2021 – 13.04.2021)</a:t>
                      </a:r>
                    </a:p>
                    <a:p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2.6 Защита проекта на экспертной комиссии перед заказчиком (14.04.2021)</a:t>
                      </a:r>
                    </a:p>
                    <a:p>
                      <a:pPr lvl="0"/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Внедрение улучшений (19.04.2021-06.05.2021)</a:t>
                      </a:r>
                    </a:p>
                    <a:p>
                      <a:pPr lvl="0"/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Производственный анализ (11.05.2021 – 07.06.2021)</a:t>
                      </a:r>
                    </a:p>
                    <a:p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Закрытие проекта 15.06.2021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4357694"/>
          <a:ext cx="4286279" cy="133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944"/>
                <a:gridCol w="995204"/>
                <a:gridCol w="1000131"/>
              </a:tblGrid>
              <a:tr h="32479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цели, мин/дни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Сокращение времени протекания процесса, </a:t>
                      </a: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мин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189-324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мин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112-193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мин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Сокращение числа лишних этапов процесса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Удовлетворенность обучающихся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0"/>
          <a:ext cx="8072495" cy="630936"/>
        </p:xfrm>
        <a:graphic>
          <a:graphicData uri="http://schemas.openxmlformats.org/drawingml/2006/table">
            <a:tbl>
              <a:tblPr/>
              <a:tblGrid>
                <a:gridCol w="3043703"/>
                <a:gridCol w="1384576"/>
                <a:gridCol w="3644216"/>
              </a:tblGrid>
              <a:tr h="62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ПОДГОТОВЛЕНО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Руководитель проекта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________________________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Л.А.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Шевлякова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2" marR="41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2" marR="41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УТВЕРЖДАЮ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61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Заказчик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61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______________________ Я.Ю. Вишневская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32" marR="41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F958BA87-8301-414C-9FF9-3F2CC33D4681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1628775"/>
            <a:ext cx="8686800" cy="69373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071546"/>
            <a:ext cx="7643866" cy="8382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Обоснование выбора процесса: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/>
              <a:t>Введение в предметную область</a:t>
            </a:r>
            <a:br>
              <a:rPr lang="ru-RU" sz="3000" dirty="0" smtClean="0"/>
            </a:br>
            <a:r>
              <a:rPr lang="ru-RU" sz="3000" dirty="0" smtClean="0"/>
              <a:t>(описание ситуации «как есть»)</a:t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18434" name="Picture 2" descr="https://st49.stpulscen.ru/images/product/261/427/14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928934"/>
            <a:ext cx="5788989" cy="3737114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57158" y="1714488"/>
            <a:ext cx="8286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Растянутость процесса во времени из-за отсутствия четкого алгоритма и визуализации подготовки химической посуды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Материальные расходы на дополнительную закупку моющих средств и расход воды из-за неправильного процесса промывки химической посуды, до 5 тыс. в месяц;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Имеются лишние этапы процесса, что приводит к временным потерям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Низкая удовлетворенность обучающихся и преподавателей.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686800" cy="57150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Карта текущего состояния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27C8FB5B-4E37-444F-82F2-7310D648D32A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625" y="3141663"/>
            <a:ext cx="7705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+mn-lt"/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dirty="0" smtClean="0"/>
              <a:t>Введение в предметную область</a:t>
            </a:r>
            <a:br>
              <a:rPr lang="ru-RU" sz="3000" dirty="0" smtClean="0"/>
            </a:br>
            <a:r>
              <a:rPr lang="ru-RU" sz="3000" dirty="0" smtClean="0"/>
              <a:t>(описание ситуации «как есть»)</a:t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10" name="Picture 8" descr="F:\Зам по УР\бережл.колл\фото бережливый\IMG-400f4446a48d46bbf305a430221bc4e6-V.jpg"/>
          <p:cNvPicPr>
            <a:picLocks noChangeAspect="1" noChangeArrowheads="1"/>
          </p:cNvPicPr>
          <p:nvPr/>
        </p:nvPicPr>
        <p:blipFill>
          <a:blip r:embed="rId2" cstate="print"/>
          <a:srcRect l="36134" t="17021" b="21275"/>
          <a:stretch>
            <a:fillRect/>
          </a:stretch>
        </p:blipFill>
        <p:spPr bwMode="auto">
          <a:xfrm>
            <a:off x="142844" y="1357298"/>
            <a:ext cx="3429014" cy="374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 l="9843" t="13998" r="9843" b="10499"/>
          <a:stretch>
            <a:fillRect/>
          </a:stretch>
        </p:blipFill>
        <p:spPr bwMode="auto">
          <a:xfrm>
            <a:off x="3605048" y="2214554"/>
            <a:ext cx="55389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Карта текущего состояния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14AA8-21AD-4158-B4FF-C69C1C73B40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1700213"/>
          <a:ext cx="8680540" cy="3915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518"/>
                <a:gridCol w="208280"/>
                <a:gridCol w="648976"/>
                <a:gridCol w="208280"/>
                <a:gridCol w="712429"/>
                <a:gridCol w="216265"/>
                <a:gridCol w="662814"/>
                <a:gridCol w="208280"/>
                <a:gridCol w="670799"/>
                <a:gridCol w="208280"/>
                <a:gridCol w="691307"/>
                <a:gridCol w="208280"/>
                <a:gridCol w="695203"/>
                <a:gridCol w="226937"/>
                <a:gridCol w="697603"/>
                <a:gridCol w="231091"/>
                <a:gridCol w="652722"/>
                <a:gridCol w="208280"/>
                <a:gridCol w="639196"/>
              </a:tblGrid>
              <a:tr h="5169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674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Обучающийся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Обучающийся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Преподаватель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Обучающийся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Обучающийся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Преподаватель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Обучающийся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Обучающийся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Обучающийся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Обучающийся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5904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Переодевание в  лабораторные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халаты для учебного занятия в лаборатории «Лабораторный химический</a:t>
                      </a:r>
                      <a:r>
                        <a:rPr lang="ru-RU" sz="900" baseline="0" dirty="0" smtClean="0"/>
                        <a:t> анализ»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Санитарная обработка рук при входе в  лабораторию «Лабораторный химический анализ»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Инструктаж и выдача</a:t>
                      </a:r>
                      <a:r>
                        <a:rPr lang="ru-RU" sz="900" baseline="0" dirty="0" smtClean="0"/>
                        <a:t>  задания на практическое занятие «Лабораторный химический анализ»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Перед началом выполнения задания подбор необходимой</a:t>
                      </a:r>
                      <a:r>
                        <a:rPr lang="ru-RU" sz="900" baseline="0" dirty="0" smtClean="0"/>
                        <a:t> химической посуды, приборов из общего количества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</a:t>
                      </a:r>
                      <a:r>
                        <a:rPr lang="ru-RU" sz="900" baseline="0" dirty="0" smtClean="0"/>
                        <a:t> процессе выполнения практической работы, уборка использованной посуды в раковину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Контроль  выполнения работы, разъяснения обучающемуся недочетов в выполнении работы, корректировка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Мойка одновременно химической посуды и </a:t>
                      </a:r>
                      <a:r>
                        <a:rPr lang="ru-RU" sz="800" baseline="0" dirty="0" smtClean="0"/>
                        <a:t> химических приборов</a:t>
                      </a:r>
                      <a:endParaRPr lang="ru-R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Мойка</a:t>
                      </a:r>
                      <a:r>
                        <a:rPr lang="ru-RU" sz="900" baseline="0" dirty="0" smtClean="0"/>
                        <a:t> рабочего места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Мойка раковины от химикатов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Устранение замечаний ,</a:t>
                      </a:r>
                      <a:r>
                        <a:rPr lang="ru-RU" sz="900" baseline="0" dirty="0" smtClean="0"/>
                        <a:t> недочетов, указанных преподавателем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073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5-7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4-8</a:t>
                      </a:r>
                      <a:r>
                        <a:rPr lang="ru-RU" sz="900" baseline="0" dirty="0" smtClean="0"/>
                        <a:t> мин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5-10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5-10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60-100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60-100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10-15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10-15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5-10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4-8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Пятно 1 6"/>
          <p:cNvSpPr/>
          <p:nvPr/>
        </p:nvSpPr>
        <p:spPr>
          <a:xfrm>
            <a:off x="1500166" y="1500174"/>
            <a:ext cx="500063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1071563"/>
            <a:ext cx="714375" cy="214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1285875"/>
            <a:ext cx="714375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313" y="1500188"/>
            <a:ext cx="714375" cy="2143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90" name="TextBox 13"/>
          <p:cNvSpPr txBox="1">
            <a:spLocks noChangeArrowheads="1"/>
          </p:cNvSpPr>
          <p:nvPr/>
        </p:nvSpPr>
        <p:spPr bwMode="auto">
          <a:xfrm>
            <a:off x="1000125" y="1071563"/>
            <a:ext cx="30003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Исполнитель</a:t>
            </a:r>
          </a:p>
          <a:p>
            <a:endParaRPr lang="ru-RU" sz="200" b="1"/>
          </a:p>
          <a:p>
            <a:r>
              <a:rPr lang="ru-RU" sz="1100" b="1"/>
              <a:t>Описание шага процесса</a:t>
            </a:r>
          </a:p>
          <a:p>
            <a:endParaRPr lang="ru-RU" sz="200" b="1"/>
          </a:p>
          <a:p>
            <a:r>
              <a:rPr lang="ru-RU" sz="1100" b="1"/>
              <a:t>Продолжительность</a:t>
            </a:r>
          </a:p>
        </p:txBody>
      </p:sp>
      <p:sp>
        <p:nvSpPr>
          <p:cNvPr id="20591" name="Прямоугольник 14"/>
          <p:cNvSpPr>
            <a:spLocks noChangeArrowheads="1"/>
          </p:cNvSpPr>
          <p:nvPr/>
        </p:nvSpPr>
        <p:spPr bwMode="auto">
          <a:xfrm>
            <a:off x="4000500" y="1143000"/>
            <a:ext cx="15716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Потери/проблемы</a:t>
            </a:r>
            <a:endParaRPr lang="ru-RU" b="1"/>
          </a:p>
        </p:txBody>
      </p:sp>
      <p:sp>
        <p:nvSpPr>
          <p:cNvPr id="16" name="Пятно 1 15"/>
          <p:cNvSpPr/>
          <p:nvPr/>
        </p:nvSpPr>
        <p:spPr>
          <a:xfrm>
            <a:off x="3357563" y="1071563"/>
            <a:ext cx="500062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ятно 1 13"/>
          <p:cNvSpPr/>
          <p:nvPr/>
        </p:nvSpPr>
        <p:spPr>
          <a:xfrm>
            <a:off x="571472" y="1500174"/>
            <a:ext cx="500063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6929454" y="1500174"/>
            <a:ext cx="500063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0" name="Пятно 1 19"/>
          <p:cNvSpPr/>
          <p:nvPr/>
        </p:nvSpPr>
        <p:spPr>
          <a:xfrm>
            <a:off x="7786710" y="1500174"/>
            <a:ext cx="431800" cy="4318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827088" y="3933825"/>
            <a:ext cx="360362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692275" y="3933825"/>
            <a:ext cx="358775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8027988" y="3933825"/>
            <a:ext cx="360362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7092950" y="3933825"/>
            <a:ext cx="358775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227763" y="3933825"/>
            <a:ext cx="360362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292725" y="3933825"/>
            <a:ext cx="358775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356100" y="3933825"/>
            <a:ext cx="360363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3492500" y="3933825"/>
            <a:ext cx="358775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2627313" y="3933825"/>
            <a:ext cx="360362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7158" y="5715016"/>
            <a:ext cx="442915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 smtClean="0"/>
              <a:t>ПРОБЛЕМЫ</a:t>
            </a:r>
          </a:p>
          <a:p>
            <a:pPr>
              <a:defRPr/>
            </a:pPr>
            <a:r>
              <a:rPr lang="ru-RU" sz="1050" b="1" dirty="0" smtClean="0"/>
              <a:t>1- </a:t>
            </a:r>
            <a:r>
              <a:rPr lang="ru-RU" sz="1050" b="1" dirty="0"/>
              <a:t>Потеря </a:t>
            </a:r>
            <a:r>
              <a:rPr lang="ru-RU" sz="1050" b="1" dirty="0" smtClean="0"/>
              <a:t>времени на поиск свободного шкафчика для переодевания</a:t>
            </a:r>
            <a:endParaRPr lang="ru-RU" sz="1050" b="1" dirty="0"/>
          </a:p>
          <a:p>
            <a:pPr>
              <a:defRPr/>
            </a:pPr>
            <a:r>
              <a:rPr lang="ru-RU" sz="1050" b="1" dirty="0"/>
              <a:t>2- </a:t>
            </a:r>
            <a:r>
              <a:rPr lang="ru-RU" sz="1050" b="1" dirty="0" smtClean="0"/>
              <a:t>Ожидание в очереди на мытье рук в одной раковине</a:t>
            </a:r>
          </a:p>
          <a:p>
            <a:pPr>
              <a:defRPr/>
            </a:pPr>
            <a:r>
              <a:rPr lang="ru-RU" sz="1050" b="1" dirty="0" smtClean="0"/>
              <a:t>3 – Временные потери на поиск нужной </a:t>
            </a:r>
            <a:r>
              <a:rPr lang="ru-RU" sz="1050" b="1" smtClean="0"/>
              <a:t>химической посуды</a:t>
            </a:r>
            <a:endParaRPr lang="ru-RU" sz="105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143504" y="5715016"/>
            <a:ext cx="350046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 smtClean="0"/>
              <a:t>4- Временные потери на сортировку посуды</a:t>
            </a:r>
          </a:p>
          <a:p>
            <a:pPr>
              <a:defRPr/>
            </a:pPr>
            <a:r>
              <a:rPr lang="ru-RU" sz="1050" b="1" dirty="0" smtClean="0"/>
              <a:t>5 – Переделка (брак) при мытье</a:t>
            </a:r>
          </a:p>
          <a:p>
            <a:pPr>
              <a:defRPr/>
            </a:pPr>
            <a:r>
              <a:rPr lang="ru-RU" sz="1050" b="1" dirty="0" smtClean="0"/>
              <a:t>6 – Дополнительная обработка</a:t>
            </a:r>
          </a:p>
          <a:p>
            <a:pPr>
              <a:defRPr/>
            </a:pPr>
            <a:r>
              <a:rPr lang="ru-RU" sz="1050" b="1" dirty="0" smtClean="0"/>
              <a:t>7 – Лишние перемещения</a:t>
            </a:r>
          </a:p>
          <a:p>
            <a:pPr>
              <a:defRPr/>
            </a:pPr>
            <a:r>
              <a:rPr lang="ru-RU" sz="1050" b="1" dirty="0" smtClean="0"/>
              <a:t>8 – Временные потери на перекладывание вещей</a:t>
            </a:r>
          </a:p>
          <a:p>
            <a:pPr>
              <a:defRPr/>
            </a:pPr>
            <a:endParaRPr lang="ru-RU" sz="1050" b="1" dirty="0"/>
          </a:p>
        </p:txBody>
      </p:sp>
      <p:sp>
        <p:nvSpPr>
          <p:cNvPr id="32" name="Пятно 1 31"/>
          <p:cNvSpPr/>
          <p:nvPr/>
        </p:nvSpPr>
        <p:spPr>
          <a:xfrm>
            <a:off x="3286116" y="1500174"/>
            <a:ext cx="500063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4" name="Пятно 1 33"/>
          <p:cNvSpPr/>
          <p:nvPr/>
        </p:nvSpPr>
        <p:spPr>
          <a:xfrm>
            <a:off x="5929322" y="1500174"/>
            <a:ext cx="500063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Карта текущего состояния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1</a:t>
            </a:r>
            <a:fld id="{8D8A92B4-6264-41EC-B98D-2B1E3B4CA71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143116"/>
          <a:ext cx="5704772" cy="3333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708"/>
                <a:gridCol w="247526"/>
                <a:gridCol w="713157"/>
                <a:gridCol w="247526"/>
                <a:gridCol w="782886"/>
                <a:gridCol w="247526"/>
                <a:gridCol w="728365"/>
                <a:gridCol w="247526"/>
                <a:gridCol w="737139"/>
                <a:gridCol w="247526"/>
                <a:gridCol w="810887"/>
              </a:tblGrid>
              <a:tr h="5447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11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12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Шаг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ВЫХОД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333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Обучающийся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Преподаватель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900" dirty="0" smtClean="0"/>
                        <a:t>Обучающийся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Обучающийся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Обучающийся</a:t>
                      </a:r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2726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Запись</a:t>
                      </a:r>
                      <a:r>
                        <a:rPr lang="ru-RU" sz="900" baseline="0" dirty="0" smtClean="0"/>
                        <a:t> и расчет необходимого количества веществ, сдача преподавателю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Проверка</a:t>
                      </a:r>
                      <a:r>
                        <a:rPr lang="ru-RU" sz="900" baseline="0" dirty="0" smtClean="0"/>
                        <a:t> полученного результата, корректировка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Мойка химической посуды , рабочего  места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Перемещение чистой посуды и приборов в место для хранения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Снятие</a:t>
                      </a:r>
                      <a:r>
                        <a:rPr lang="ru-RU" sz="900" baseline="0" dirty="0" smtClean="0"/>
                        <a:t> лабораторных халатов</a:t>
                      </a:r>
                      <a:endParaRPr lang="ru-RU" sz="900" dirty="0" smtClean="0"/>
                    </a:p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75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3-8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5-10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5-10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3-5 мин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5-8 мин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4313" y="1071563"/>
            <a:ext cx="714375" cy="214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1285875"/>
            <a:ext cx="714375" cy="214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313" y="1500188"/>
            <a:ext cx="714375" cy="2143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628" name="TextBox 13"/>
          <p:cNvSpPr txBox="1">
            <a:spLocks noChangeArrowheads="1"/>
          </p:cNvSpPr>
          <p:nvPr/>
        </p:nvSpPr>
        <p:spPr bwMode="auto">
          <a:xfrm>
            <a:off x="1000125" y="1071563"/>
            <a:ext cx="30003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Исполнитель</a:t>
            </a:r>
          </a:p>
          <a:p>
            <a:endParaRPr lang="ru-RU" sz="200" b="1"/>
          </a:p>
          <a:p>
            <a:r>
              <a:rPr lang="ru-RU" sz="1100" b="1"/>
              <a:t>Описание шага процесса</a:t>
            </a:r>
          </a:p>
          <a:p>
            <a:endParaRPr lang="ru-RU" sz="200" b="1"/>
          </a:p>
          <a:p>
            <a:r>
              <a:rPr lang="ru-RU" sz="1100" b="1"/>
              <a:t>Продолжительность</a:t>
            </a:r>
          </a:p>
        </p:txBody>
      </p:sp>
      <p:sp>
        <p:nvSpPr>
          <p:cNvPr id="21629" name="Прямоугольник 14"/>
          <p:cNvSpPr>
            <a:spLocks noChangeArrowheads="1"/>
          </p:cNvSpPr>
          <p:nvPr/>
        </p:nvSpPr>
        <p:spPr bwMode="auto">
          <a:xfrm>
            <a:off x="4000500" y="1143000"/>
            <a:ext cx="15716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Потери/проблемы</a:t>
            </a:r>
            <a:endParaRPr lang="ru-RU" b="1"/>
          </a:p>
        </p:txBody>
      </p:sp>
      <p:sp>
        <p:nvSpPr>
          <p:cNvPr id="16" name="Пятно 1 15"/>
          <p:cNvSpPr/>
          <p:nvPr/>
        </p:nvSpPr>
        <p:spPr>
          <a:xfrm>
            <a:off x="3357563" y="1071563"/>
            <a:ext cx="500062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928662" y="4643446"/>
            <a:ext cx="358775" cy="484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785918" y="4643446"/>
            <a:ext cx="358775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928926" y="4643446"/>
            <a:ext cx="358775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857620" y="4572008"/>
            <a:ext cx="360362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857752" y="4572008"/>
            <a:ext cx="360362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142844" y="6072206"/>
            <a:ext cx="714376" cy="64293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3" name="Пятно 1 22"/>
          <p:cNvSpPr/>
          <p:nvPr/>
        </p:nvSpPr>
        <p:spPr>
          <a:xfrm>
            <a:off x="2714612" y="1928802"/>
            <a:ext cx="500063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7" name="Пятно 1 26"/>
          <p:cNvSpPr/>
          <p:nvPr/>
        </p:nvSpPr>
        <p:spPr>
          <a:xfrm>
            <a:off x="3714744" y="2000240"/>
            <a:ext cx="500063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8" name="Пятно 1 27"/>
          <p:cNvSpPr/>
          <p:nvPr/>
        </p:nvSpPr>
        <p:spPr>
          <a:xfrm>
            <a:off x="4714876" y="1928802"/>
            <a:ext cx="500063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graphicFrame>
        <p:nvGraphicFramePr>
          <p:cNvPr id="21" name="Таблица 20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000100" y="5572140"/>
          <a:ext cx="5286412" cy="1143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6412">
                  <a:extLst>
                    <a:ext uri="{9D8B030D-6E8A-4147-A177-3AD203B41FA5}"/>
                  </a:extLst>
                </a:gridCol>
              </a:tblGrid>
              <a:tr h="312600">
                <a:tc>
                  <a:txBody>
                    <a:bodyPr/>
                    <a:lstStyle/>
                    <a:p>
                      <a:pPr indent="180000" algn="l" fontAlgn="b"/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ВПП (время протекания процесса) </a:t>
                      </a:r>
                      <a:r>
                        <a:rPr lang="ru-RU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189</a:t>
                      </a:r>
                      <a:r>
                        <a:rPr lang="ru-RU" sz="13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минут -</a:t>
                      </a:r>
                      <a:r>
                        <a:rPr lang="ru-RU" sz="13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324мин</a:t>
                      </a:r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19" marR="7619" marT="7617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12600">
                <a:tc>
                  <a:txBody>
                    <a:bodyPr/>
                    <a:lstStyle/>
                    <a:p>
                      <a:pPr indent="180000" algn="l" fontAlgn="b"/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ВСЦ ( время создающие ценность) - 76 мин. - 134 мин.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19" marR="7619" marT="7617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/>
                </a:extLst>
              </a:tr>
              <a:tr h="312600">
                <a:tc>
                  <a:txBody>
                    <a:bodyPr/>
                    <a:lstStyle/>
                    <a:p>
                      <a:pPr indent="180000" algn="l" fontAlgn="b"/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ВНСЦ (время не создающие ценность) - </a:t>
                      </a:r>
                      <a:r>
                        <a:rPr lang="ru-RU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113 </a:t>
                      </a:r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мин. - </a:t>
                      </a:r>
                      <a:r>
                        <a:rPr lang="ru-RU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190 </a:t>
                      </a:r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19" marR="7619" marT="7617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/>
                </a:extLst>
              </a:tr>
              <a:tr h="205207">
                <a:tc>
                  <a:txBody>
                    <a:bodyPr/>
                    <a:lstStyle/>
                    <a:p>
                      <a:pPr indent="180000" algn="l" fontAlgn="b"/>
                      <a:r>
                        <a:rPr lang="ru-RU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Эффективность процесса  - </a:t>
                      </a:r>
                      <a:r>
                        <a:rPr lang="ru-RU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40,2%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19" marR="7619" marT="7617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Введение в предметную область (описание ситуации «как есть»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8221B-E13D-423E-BFCB-A78C98654A0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08" y="1643050"/>
            <a:ext cx="1785950" cy="1500198"/>
          </a:xfrm>
          <a:prstGeom prst="triangle">
            <a:avLst>
              <a:gd name="adj" fmla="val 48934"/>
            </a:avLst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1285852" y="3214686"/>
            <a:ext cx="3500462" cy="1428760"/>
          </a:xfrm>
          <a:prstGeom prst="trapezoid">
            <a:avLst>
              <a:gd name="adj" fmla="val 55666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428596" y="4714884"/>
            <a:ext cx="5214974" cy="1428760"/>
          </a:xfrm>
          <a:prstGeom prst="trapezoid">
            <a:avLst>
              <a:gd name="adj" fmla="val 56333"/>
            </a:avLst>
          </a:prstGeom>
          <a:solidFill>
            <a:schemeClr val="bg2">
              <a:lumMod val="2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6" name="TextBox 10"/>
          <p:cNvSpPr txBox="1">
            <a:spLocks noChangeArrowheads="1"/>
          </p:cNvSpPr>
          <p:nvPr/>
        </p:nvSpPr>
        <p:spPr bwMode="auto">
          <a:xfrm>
            <a:off x="2357438" y="2500313"/>
            <a:ext cx="1357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</a:p>
        </p:txBody>
      </p:sp>
      <p:sp>
        <p:nvSpPr>
          <p:cNvPr id="23567" name="TextBox 11"/>
          <p:cNvSpPr txBox="1">
            <a:spLocks noChangeArrowheads="1"/>
          </p:cNvSpPr>
          <p:nvPr/>
        </p:nvSpPr>
        <p:spPr bwMode="auto">
          <a:xfrm>
            <a:off x="1928813" y="3929063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Региональный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уровень</a:t>
            </a:r>
          </a:p>
        </p:txBody>
      </p:sp>
      <p:sp>
        <p:nvSpPr>
          <p:cNvPr id="23568" name="TextBox 12"/>
          <p:cNvSpPr txBox="1">
            <a:spLocks noChangeArrowheads="1"/>
          </p:cNvSpPr>
          <p:nvPr/>
        </p:nvSpPr>
        <p:spPr bwMode="auto">
          <a:xfrm>
            <a:off x="1214438" y="5357813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образовательного учреждения </a:t>
            </a:r>
          </a:p>
        </p:txBody>
      </p:sp>
      <p:sp>
        <p:nvSpPr>
          <p:cNvPr id="23569" name="TextBox 10"/>
          <p:cNvSpPr txBox="1">
            <a:spLocks noChangeArrowheads="1"/>
          </p:cNvSpPr>
          <p:nvPr/>
        </p:nvSpPr>
        <p:spPr bwMode="auto">
          <a:xfrm>
            <a:off x="6357938" y="4572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" name="Выноска 1 12"/>
          <p:cNvSpPr/>
          <p:nvPr/>
        </p:nvSpPr>
        <p:spPr>
          <a:xfrm>
            <a:off x="5643570" y="3357562"/>
            <a:ext cx="3286148" cy="2786082"/>
          </a:xfrm>
          <a:prstGeom prst="borderCallout1">
            <a:avLst>
              <a:gd name="adj1" fmla="val 35174"/>
              <a:gd name="adj2" fmla="val 217"/>
              <a:gd name="adj3" fmla="val 52452"/>
              <a:gd name="adj4" fmla="val -212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1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потери на поиск свободного шкафчика для переодевания </a:t>
            </a:r>
          </a:p>
          <a:p>
            <a:pPr marL="0" indent="0">
              <a:lnSpc>
                <a:spcPct val="1070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Ожидание в очереди на мятье рук в одной раковине</a:t>
            </a:r>
          </a:p>
          <a:p>
            <a:pPr marL="0" indent="0">
              <a:lnSpc>
                <a:spcPct val="1070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Временные потери на поиск нужной химической посуды</a:t>
            </a:r>
          </a:p>
          <a:p>
            <a:pPr marL="0" indent="0">
              <a:lnSpc>
                <a:spcPct val="1070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Временные потери на сортировку посуды</a:t>
            </a:r>
          </a:p>
          <a:p>
            <a:pPr marL="0" indent="0">
              <a:lnSpc>
                <a:spcPct val="1070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Переделка (брак) при мытье</a:t>
            </a:r>
          </a:p>
          <a:p>
            <a:pPr marL="0" indent="0">
              <a:lnSpc>
                <a:spcPct val="1070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Дополнительная обработка</a:t>
            </a:r>
          </a:p>
          <a:p>
            <a:pPr marL="0" indent="0">
              <a:lnSpc>
                <a:spcPct val="1070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Лишние перемещения</a:t>
            </a:r>
          </a:p>
          <a:p>
            <a:pPr marL="0" indent="0">
              <a:lnSpc>
                <a:spcPct val="1070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Временные потери на перекладывание вещей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988" y="2800350"/>
            <a:ext cx="18907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500062" cy="4286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5D38CD3-454D-4DC1-8A7F-241C8FBCC8FA}" type="slidenum">
              <a:rPr lang="ru-RU" altLang="ru-RU" b="1">
                <a:solidFill>
                  <a:srgbClr val="23263C"/>
                </a:solidFill>
              </a:rPr>
              <a:pPr algn="ctr"/>
              <a:t>8</a:t>
            </a:fld>
            <a:endParaRPr lang="ru-RU" altLang="ru-RU" b="1">
              <a:solidFill>
                <a:srgbClr val="23263C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166688"/>
            <a:ext cx="8686800" cy="714375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ДИАГРАММА ИСИКАВЫ</a:t>
            </a:r>
          </a:p>
        </p:txBody>
      </p:sp>
      <p:cxnSp>
        <p:nvCxnSpPr>
          <p:cNvPr id="3" name="Прямая со стрелкой 2">
            <a:extLst>
              <a:ext uri="{FF2B5EF4-FFF2-40B4-BE49-F238E27FC236}"/>
            </a:extLst>
          </p:cNvPr>
          <p:cNvCxnSpPr/>
          <p:nvPr/>
        </p:nvCxnSpPr>
        <p:spPr>
          <a:xfrm flipV="1">
            <a:off x="755650" y="3741738"/>
            <a:ext cx="6397625" cy="20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Скругленный 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7164388" y="3155950"/>
            <a:ext cx="1887537" cy="12811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7299325" y="3290888"/>
            <a:ext cx="1719263" cy="9223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0000"/>
                </a:solidFill>
                <a:latin typeface="Cambria Math" pitchFamily="18" charset="0"/>
              </a:rPr>
              <a:t>Проблема: </a:t>
            </a:r>
          </a:p>
          <a:p>
            <a:pPr algn="ctr"/>
            <a:r>
              <a:rPr lang="ru-RU" altLang="ru-RU" b="1" i="1" dirty="0">
                <a:solidFill>
                  <a:srgbClr val="000000"/>
                </a:solidFill>
                <a:latin typeface="Cambria Math" pitchFamily="18" charset="0"/>
              </a:rPr>
              <a:t>временные </a:t>
            </a:r>
          </a:p>
          <a:p>
            <a:pPr algn="ctr"/>
            <a:r>
              <a:rPr lang="ru-RU" altLang="ru-RU" b="1" i="1" dirty="0">
                <a:solidFill>
                  <a:srgbClr val="000000"/>
                </a:solidFill>
                <a:latin typeface="Cambria Math" pitchFamily="18" charset="0"/>
              </a:rPr>
              <a:t>потери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/>
            </a:extLst>
          </p:cNvPr>
          <p:cNvCxnSpPr/>
          <p:nvPr/>
        </p:nvCxnSpPr>
        <p:spPr>
          <a:xfrm flipV="1">
            <a:off x="6516688" y="1536700"/>
            <a:ext cx="903287" cy="22050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6283325" y="1073150"/>
            <a:ext cx="2465388" cy="7445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6226175" y="1050925"/>
            <a:ext cx="2668588" cy="830263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Потери времени на доделывание (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домывание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перемывание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6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/>
            </a:extLst>
          </p:cNvPr>
          <p:cNvCxnSpPr/>
          <p:nvPr/>
        </p:nvCxnSpPr>
        <p:spPr>
          <a:xfrm flipH="1">
            <a:off x="6073775" y="2205038"/>
            <a:ext cx="10795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Скругленный 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4248150" y="1658938"/>
            <a:ext cx="1860550" cy="6270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469" name="TextBox 16"/>
          <p:cNvSpPr txBox="1">
            <a:spLocks noChangeArrowheads="1"/>
          </p:cNvSpPr>
          <p:nvPr/>
        </p:nvSpPr>
        <p:spPr bwMode="auto">
          <a:xfrm>
            <a:off x="4346575" y="1728788"/>
            <a:ext cx="1801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i="1" dirty="0">
                <a:solidFill>
                  <a:srgbClr val="000000"/>
                </a:solidFill>
                <a:latin typeface="Cambria Math" pitchFamily="18" charset="0"/>
              </a:rPr>
              <a:t>Недостаточная санитарная обработка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/>
            </a:extLst>
          </p:cNvPr>
          <p:cNvCxnSpPr/>
          <p:nvPr/>
        </p:nvCxnSpPr>
        <p:spPr>
          <a:xfrm flipV="1">
            <a:off x="6108700" y="3049588"/>
            <a:ext cx="695325" cy="79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/>
            </a:extLst>
          </p:cNvPr>
          <p:cNvCxnSpPr/>
          <p:nvPr/>
        </p:nvCxnSpPr>
        <p:spPr>
          <a:xfrm flipV="1">
            <a:off x="2586038" y="1651000"/>
            <a:ext cx="617537" cy="21113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472" name="Рисунок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1513" y="973138"/>
            <a:ext cx="20050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TextBox 27"/>
          <p:cNvSpPr txBox="1">
            <a:spLocks noChangeArrowheads="1"/>
          </p:cNvSpPr>
          <p:nvPr/>
        </p:nvSpPr>
        <p:spPr bwMode="auto">
          <a:xfrm>
            <a:off x="1925638" y="946150"/>
            <a:ext cx="2073275" cy="8270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Потеря времени на поиск нужного инвентаря</a:t>
            </a:r>
            <a:endParaRPr lang="ru-RU" altLang="ru-RU" sz="16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/>
            </a:extLst>
          </p:cNvPr>
          <p:cNvCxnSpPr/>
          <p:nvPr/>
        </p:nvCxnSpPr>
        <p:spPr>
          <a:xfrm flipH="1">
            <a:off x="1917700" y="1997075"/>
            <a:ext cx="1182688" cy="333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48" name="Скругленный прямоугольник 2047">
            <a:extLst>
              <a:ext uri="{FF2B5EF4-FFF2-40B4-BE49-F238E27FC236}"/>
            </a:extLst>
          </p:cNvPr>
          <p:cNvSpPr/>
          <p:nvPr/>
        </p:nvSpPr>
        <p:spPr>
          <a:xfrm>
            <a:off x="136525" y="1711325"/>
            <a:ext cx="1758950" cy="638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476" name="TextBox 33"/>
          <p:cNvSpPr txBox="1">
            <a:spLocks noChangeArrowheads="1"/>
          </p:cNvSpPr>
          <p:nvPr/>
        </p:nvSpPr>
        <p:spPr bwMode="auto">
          <a:xfrm>
            <a:off x="101600" y="1689100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системы сортировки</a:t>
            </a:r>
            <a:endParaRPr lang="ru-RU" altLang="ru-RU" sz="1400" b="1" i="1">
              <a:solidFill>
                <a:srgbClr val="000000"/>
              </a:solidFill>
              <a:latin typeface="Cambria Math" pitchFamily="18" charset="0"/>
            </a:endParaRPr>
          </a:p>
        </p:txBody>
      </p:sp>
      <p:cxnSp>
        <p:nvCxnSpPr>
          <p:cNvPr id="2054" name="Прямая соединительная линия 2053">
            <a:extLst>
              <a:ext uri="{FF2B5EF4-FFF2-40B4-BE49-F238E27FC236}"/>
            </a:extLst>
          </p:cNvPr>
          <p:cNvCxnSpPr/>
          <p:nvPr/>
        </p:nvCxnSpPr>
        <p:spPr>
          <a:xfrm flipH="1">
            <a:off x="5651500" y="3751263"/>
            <a:ext cx="685800" cy="1758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5" name="Скругленный прямоугольник 2054">
            <a:extLst>
              <a:ext uri="{FF2B5EF4-FFF2-40B4-BE49-F238E27FC236}"/>
            </a:extLst>
          </p:cNvPr>
          <p:cNvSpPr/>
          <p:nvPr/>
        </p:nvSpPr>
        <p:spPr>
          <a:xfrm>
            <a:off x="3786188" y="5500688"/>
            <a:ext cx="2884487" cy="11509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Потери времени на дополнительную операцию мытья раковины</a:t>
            </a:r>
            <a:endParaRPr lang="ru-RU" dirty="0"/>
          </a:p>
        </p:txBody>
      </p:sp>
      <p:cxnSp>
        <p:nvCxnSpPr>
          <p:cNvPr id="2061" name="Прямая соединительная линия 2060">
            <a:extLst>
              <a:ext uri="{FF2B5EF4-FFF2-40B4-BE49-F238E27FC236}"/>
            </a:extLst>
          </p:cNvPr>
          <p:cNvCxnSpPr>
            <a:endCxn id="2062" idx="3"/>
          </p:cNvCxnSpPr>
          <p:nvPr/>
        </p:nvCxnSpPr>
        <p:spPr>
          <a:xfrm rot="10800000" flipV="1">
            <a:off x="3486150" y="4929188"/>
            <a:ext cx="2381250" cy="142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62" name="Скругленный прямоугольник 2061">
            <a:extLst>
              <a:ext uri="{FF2B5EF4-FFF2-40B4-BE49-F238E27FC236}"/>
            </a:extLst>
          </p:cNvPr>
          <p:cNvSpPr/>
          <p:nvPr/>
        </p:nvSpPr>
        <p:spPr>
          <a:xfrm>
            <a:off x="1571625" y="4500563"/>
            <a:ext cx="1914525" cy="8842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2064" name="Прямая соединительная линия 2063">
            <a:extLst>
              <a:ext uri="{FF2B5EF4-FFF2-40B4-BE49-F238E27FC236}"/>
            </a:extLst>
          </p:cNvPr>
          <p:cNvCxnSpPr/>
          <p:nvPr/>
        </p:nvCxnSpPr>
        <p:spPr>
          <a:xfrm>
            <a:off x="5857875" y="5013325"/>
            <a:ext cx="1295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67" name="Скругленный прямоугольник 2066">
            <a:extLst>
              <a:ext uri="{FF2B5EF4-FFF2-40B4-BE49-F238E27FC236}"/>
            </a:extLst>
          </p:cNvPr>
          <p:cNvSpPr/>
          <p:nvPr/>
        </p:nvSpPr>
        <p:spPr>
          <a:xfrm>
            <a:off x="7116763" y="4584700"/>
            <a:ext cx="1874837" cy="86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483" name="TextBox 56"/>
          <p:cNvSpPr txBox="1">
            <a:spLocks noChangeArrowheads="1"/>
          </p:cNvSpPr>
          <p:nvPr/>
        </p:nvSpPr>
        <p:spPr bwMode="auto">
          <a:xfrm>
            <a:off x="7356475" y="4664075"/>
            <a:ext cx="1450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i="1">
                <a:solidFill>
                  <a:srgbClr val="000000"/>
                </a:solidFill>
                <a:latin typeface="Cambria Math" pitchFamily="18" charset="0"/>
              </a:rPr>
              <a:t>Потеря времени на  лишние операции</a:t>
            </a:r>
          </a:p>
        </p:txBody>
      </p:sp>
      <p:sp>
        <p:nvSpPr>
          <p:cNvPr id="19484" name="TextBox 19"/>
          <p:cNvSpPr txBox="1">
            <a:spLocks noChangeArrowheads="1"/>
          </p:cNvSpPr>
          <p:nvPr/>
        </p:nvSpPr>
        <p:spPr bwMode="auto">
          <a:xfrm>
            <a:off x="1654175" y="4645025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i="1">
                <a:solidFill>
                  <a:srgbClr val="000000"/>
                </a:solidFill>
                <a:latin typeface="Cambria Math" pitchFamily="18" charset="0"/>
              </a:rPr>
              <a:t>Дополнительные затраты на моющие средства и воду</a:t>
            </a:r>
          </a:p>
        </p:txBody>
      </p:sp>
      <p:sp>
        <p:nvSpPr>
          <p:cNvPr id="19485" name="TextBox 19"/>
          <p:cNvSpPr txBox="1">
            <a:spLocks noChangeArrowheads="1"/>
          </p:cNvSpPr>
          <p:nvPr/>
        </p:nvSpPr>
        <p:spPr bwMode="auto">
          <a:xfrm>
            <a:off x="4352925" y="28495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i="1">
                <a:solidFill>
                  <a:srgbClr val="000000"/>
                </a:solidFill>
                <a:latin typeface="Cambria Math" pitchFamily="18" charset="0"/>
              </a:rPr>
              <a:t>Необходимость  выполнения лишней работы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0350"/>
            <a:ext cx="8686800" cy="5508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проблем «5 почему?»</a:t>
            </a:r>
            <a:r>
              <a:rPr lang="ru-RU" sz="3000" b="1" dirty="0">
                <a:solidFill>
                  <a:schemeClr val="accent1"/>
                </a:solidFill>
              </a:rPr>
              <a:t/>
            </a:r>
            <a:br>
              <a:rPr lang="ru-RU" sz="3000" b="1" dirty="0">
                <a:solidFill>
                  <a:schemeClr val="accent1"/>
                </a:solidFill>
              </a:rPr>
            </a:b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21725" y="6453188"/>
            <a:ext cx="458788" cy="2619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C88DE5B-98E4-45C9-B235-D8A50014F1CE}" type="slidenum">
              <a:rPr lang="ru-RU" altLang="ru-RU">
                <a:solidFill>
                  <a:srgbClr val="23263C"/>
                </a:solidFill>
              </a:rPr>
              <a:pPr algn="ctr"/>
              <a:t>9</a:t>
            </a:fld>
            <a:endParaRPr lang="ru-RU" altLang="ru-RU">
              <a:solidFill>
                <a:srgbClr val="23263C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14282" y="536575"/>
          <a:ext cx="8701118" cy="534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6">
                  <a:extLst>
                    <a:ext uri="{9D8B030D-6E8A-4147-A177-3AD203B41FA5}"/>
                  </a:extLst>
                </a:gridCol>
                <a:gridCol w="2592288">
                  <a:extLst>
                    <a:ext uri="{9D8B030D-6E8A-4147-A177-3AD203B41FA5}"/>
                  </a:extLst>
                </a:gridCol>
                <a:gridCol w="2376264">
                  <a:extLst>
                    <a:ext uri="{9D8B030D-6E8A-4147-A177-3AD203B41FA5}"/>
                  </a:extLst>
                </a:gridCol>
                <a:gridCol w="2183160">
                  <a:extLst>
                    <a:ext uri="{9D8B030D-6E8A-4147-A177-3AD203B41FA5}"/>
                  </a:extLst>
                </a:gridCol>
              </a:tblGrid>
              <a:tr h="448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ПРОБЛЕМА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ПЕРВОПРИЧИНА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РЕШЕНИЕ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ВКЛАД В ДОСТИЖЕНИЕ РЕЗУЛЬТАТА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extLst>
                  <a:ext uri="{0D108BD9-81ED-4DB2-BD59-A6C34878D82A}"/>
                </a:extLst>
              </a:tr>
              <a:tr h="35541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Временные потери на поиск свободного шкафчика для переодевания 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Отсутствие закрепленных за обучающимися шкафчиков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Закрепить за обучающимися шкафчики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Экономия времени на переодевание в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халаты 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10 минут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extLst>
                  <a:ext uri="{0D108BD9-81ED-4DB2-BD59-A6C34878D82A}"/>
                </a:extLst>
              </a:tr>
              <a:tr h="509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Отсутствие маркировки на дверцах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шкафов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Ввести визуализацию обозначений на дверцах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шкафов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098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Ожидание в очереди на мытье рук в одной раковине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Одна раковина на входе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Ввести на каждом рабочем месте условия для мытья рук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Franklin Gothic Book" panose="020B0503020102020204" pitchFamily="34" charset="0"/>
                        </a:rPr>
                        <a:t>Экономия времени на санитарную обработку рук до 8 минут</a:t>
                      </a:r>
                      <a:endParaRPr lang="ru-RU" sz="9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extLst>
                  <a:ext uri="{0D108BD9-81ED-4DB2-BD59-A6C34878D82A}"/>
                </a:extLst>
              </a:tr>
              <a:tr h="3601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Временные потери на поиск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нужной</a:t>
                      </a:r>
                      <a:r>
                        <a:rPr lang="ru-RU" sz="900" baseline="0" dirty="0" smtClean="0">
                          <a:effectLst/>
                          <a:latin typeface="Franklin Gothic Book" panose="020B0503020102020204" pitchFamily="34" charset="0"/>
                        </a:rPr>
                        <a:t> посуды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Franklin Gothic Book" panose="020B0503020102020204" pitchFamily="34" charset="0"/>
                        </a:rPr>
                        <a:t>Отсутствие системы сортировки</a:t>
                      </a:r>
                      <a:endParaRPr lang="ru-RU" sz="9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Ввести систему сортировки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приборов и химической 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посуды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Franklin Gothic Book" panose="020B0503020102020204" pitchFamily="34" charset="0"/>
                        </a:rPr>
                        <a:t>Экономия времени на санитарную обработку рук до 8 минут</a:t>
                      </a:r>
                      <a:endParaRPr lang="ru-RU" sz="9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extLst>
                  <a:ext uri="{0D108BD9-81ED-4DB2-BD59-A6C34878D82A}"/>
                </a:extLst>
              </a:tr>
              <a:tr h="5098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Отсутствуют визуальные обозначения для раздельных мест хранения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Ввести визуализацию обозначений для раздельных мест хранения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приборов и химической 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посуды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Повышение удовлетворенности обучающихся на более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60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extLst>
                  <a:ext uri="{0D108BD9-81ED-4DB2-BD59-A6C34878D82A}"/>
                </a:extLst>
              </a:tr>
              <a:tr h="5098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Обучающиеся не знают куда и как правильно складывать использованную посуду и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приборы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Ввести стандарт правил раздельного мытья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приборов и химической 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посуды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5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Приборы и химическая 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посуда хранятся вместе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Ввести систему хранения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приборов 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и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химической посуды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Franklin Gothic Book" panose="020B0503020102020204" pitchFamily="34" charset="0"/>
                        </a:rPr>
                        <a:t>Экономия времени до 10 минут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ru-RU" sz="9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extLst>
                  <a:ext uri="{0D108BD9-81ED-4DB2-BD59-A6C34878D82A}"/>
                </a:extLst>
              </a:tr>
              <a:tr h="3509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Лишние перемещения обучающегося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Отсутствует система хранения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Franklin Gothic Book" panose="020B0503020102020204" pitchFamily="34" charset="0"/>
                        </a:rPr>
                        <a:t>Экономия времени до 8 минут</a:t>
                      </a:r>
                      <a:endParaRPr lang="ru-RU" sz="9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extLst>
                  <a:ext uri="{0D108BD9-81ED-4DB2-BD59-A6C34878D82A}"/>
                </a:extLst>
              </a:tr>
              <a:tr h="355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Временные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потери на 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сортировку 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Недостаточное 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санитарное состояние всей посуды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Ввести стандарт правил раздельного мытья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приборов 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и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химической 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посуды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Повышение удовлетворенности преподавателей на более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60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extLst>
                  <a:ext uri="{0D108BD9-81ED-4DB2-BD59-A6C34878D82A}"/>
                </a:extLst>
              </a:tr>
              <a:tr h="3601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Переделка (брак) при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мытье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Отсутствует сортировка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приборов 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и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химической посуды 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для дальнейшей санитарной обработки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Сокращение материальных ресурсов на воду и моющие средства в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1,5 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раза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extLst>
                  <a:ext uri="{0D108BD9-81ED-4DB2-BD59-A6C34878D82A}"/>
                </a:extLst>
              </a:tr>
              <a:tr h="3601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Степень загрязненности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химической 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посуды и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приборов различная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Экономия времени более 100 минут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extLst>
                  <a:ext uri="{0D108BD9-81ED-4DB2-BD59-A6C34878D82A}"/>
                </a:extLst>
              </a:tr>
              <a:tr h="3554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Временные потери на перекладывание вещей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Отсутствует стандарт хранения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халатов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Ввести стандарт хранения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халатов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Экономия времени переодевание </a:t>
                      </a:r>
                      <a:r>
                        <a:rPr lang="ru-RU" sz="900" dirty="0" smtClean="0">
                          <a:effectLst/>
                          <a:latin typeface="Franklin Gothic Book" panose="020B0503020102020204" pitchFamily="34" charset="0"/>
                        </a:rPr>
                        <a:t>до </a:t>
                      </a:r>
                      <a:r>
                        <a:rPr lang="ru-RU" sz="900" dirty="0">
                          <a:effectLst/>
                          <a:latin typeface="Franklin Gothic Book" panose="020B0503020102020204" pitchFamily="34" charset="0"/>
                        </a:rPr>
                        <a:t>10 минут</a:t>
                      </a:r>
                      <a:endParaRPr lang="ru-RU" sz="9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16" marR="57716" marT="28761" marB="28761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27302</TotalTime>
  <Words>2005</Words>
  <Application>Microsoft Office PowerPoint</Application>
  <PresentationFormat>Экран (4:3)</PresentationFormat>
  <Paragraphs>602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think-cell Slide</vt:lpstr>
      <vt:lpstr>Презентация проекта  «оптимизация подготовки химической посуды к проведению лабораторно-практических занятий»</vt:lpstr>
      <vt:lpstr>карточка проекта   Оптимизация подготовки химической посуды к проведению лабораторно-практических занятий </vt:lpstr>
      <vt:lpstr>Обоснование выбора процесса:</vt:lpstr>
      <vt:lpstr>Карта текущего состояния</vt:lpstr>
      <vt:lpstr>Карта текущего состояния</vt:lpstr>
      <vt:lpstr>Карта текущего состояния</vt:lpstr>
      <vt:lpstr>Введение в предметную область (описание ситуации «как есть»</vt:lpstr>
      <vt:lpstr>ДИАГРАММА ИСИКАВЫ</vt:lpstr>
      <vt:lpstr>Анализ проблем «5 почему?» </vt:lpstr>
      <vt:lpstr>Карта идеального (целевого) состояния</vt:lpstr>
      <vt:lpstr>Карта идеального (целевого) состояния</vt:lpstr>
      <vt:lpstr>Основные блоки работ проекта</vt:lpstr>
      <vt:lpstr>Достигнутые результаты (было) </vt:lpstr>
      <vt:lpstr>Слайд 14</vt:lpstr>
      <vt:lpstr>Производственный анализ  по проекту</vt:lpstr>
      <vt:lpstr>Команда проекта</vt:lpstr>
      <vt:lpstr>Контактные данные:  </vt:lpstr>
    </vt:vector>
  </TitlesOfParts>
  <Company>GUP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user</cp:lastModifiedBy>
  <cp:revision>1051</cp:revision>
  <cp:lastPrinted>2018-06-14T10:02:26Z</cp:lastPrinted>
  <dcterms:created xsi:type="dcterms:W3CDTF">2010-02-20T13:06:54Z</dcterms:created>
  <dcterms:modified xsi:type="dcterms:W3CDTF">2022-08-08T08:20:55Z</dcterms:modified>
</cp:coreProperties>
</file>