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301" r:id="rId10"/>
    <p:sldId id="296" r:id="rId11"/>
    <p:sldId id="266" r:id="rId12"/>
    <p:sldId id="263" r:id="rId13"/>
    <p:sldId id="265" r:id="rId14"/>
    <p:sldId id="293" r:id="rId15"/>
    <p:sldId id="294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7" r:id="rId24"/>
    <p:sldId id="278" r:id="rId25"/>
    <p:sldId id="279" r:id="rId26"/>
    <p:sldId id="281" r:id="rId27"/>
    <p:sldId id="285" r:id="rId28"/>
    <p:sldId id="283" r:id="rId29"/>
    <p:sldId id="282" r:id="rId30"/>
    <p:sldId id="286" r:id="rId31"/>
    <p:sldId id="287" r:id="rId32"/>
    <p:sldId id="288" r:id="rId33"/>
    <p:sldId id="303" r:id="rId34"/>
    <p:sldId id="30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83" autoAdjust="0"/>
    <p:restoredTop sz="93000" autoAdjust="0"/>
  </p:normalViewPr>
  <p:slideViewPr>
    <p:cSldViewPr snapToGrid="0">
      <p:cViewPr>
        <p:scale>
          <a:sx n="80" d="100"/>
          <a:sy n="80" d="100"/>
        </p:scale>
        <p:origin x="-64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7;&#1088;&#1086;&#1077;&#1082;&#1090;%20&#1087;&#1080;&#1090;&#1072;&#1085;&#1080;&#1077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578764591011123E-2"/>
          <c:y val="3.7619724408745094E-2"/>
          <c:w val="0.88496147193273744"/>
          <c:h val="0.795892944854267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факты(время)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проблема 1</c:v>
                </c:pt>
                <c:pt idx="1">
                  <c:v>проблема 4</c:v>
                </c:pt>
                <c:pt idx="2">
                  <c:v>проблема 3</c:v>
                </c:pt>
                <c:pt idx="3">
                  <c:v>проблема 2</c:v>
                </c:pt>
              </c:strCache>
            </c:strRef>
          </c:cat>
          <c:val>
            <c:numRef>
              <c:f>Лист1!$B$2:$B$5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Воздействие 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проблема 1</c:v>
                </c:pt>
                <c:pt idx="1">
                  <c:v>проблема 4</c:v>
                </c:pt>
                <c:pt idx="2">
                  <c:v>проблема 3</c:v>
                </c:pt>
                <c:pt idx="3">
                  <c:v>проблема 2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0.44897959183673508</c:v>
                </c:pt>
                <c:pt idx="1">
                  <c:v>0.24489795918367346</c:v>
                </c:pt>
                <c:pt idx="2">
                  <c:v>0.18367346938775511</c:v>
                </c:pt>
                <c:pt idx="3">
                  <c:v>0.12244897959183668</c:v>
                </c:pt>
              </c:numCache>
            </c:numRef>
          </c:val>
        </c:ser>
        <c:axId val="81529472"/>
        <c:axId val="81547264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Суммарное воздействие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проблема 1</c:v>
                </c:pt>
                <c:pt idx="1">
                  <c:v>проблема 4</c:v>
                </c:pt>
                <c:pt idx="2">
                  <c:v>проблема 3</c:v>
                </c:pt>
                <c:pt idx="3">
                  <c:v>проблема 2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0.44897959183673508</c:v>
                </c:pt>
                <c:pt idx="1">
                  <c:v>0.69387755102040893</c:v>
                </c:pt>
                <c:pt idx="2">
                  <c:v>0.87755102040816402</c:v>
                </c:pt>
                <c:pt idx="3">
                  <c:v>1</c:v>
                </c:pt>
              </c:numCache>
            </c:numRef>
          </c:val>
        </c:ser>
        <c:marker val="1"/>
        <c:axId val="81529472"/>
        <c:axId val="81547264"/>
      </c:lineChart>
      <c:catAx>
        <c:axId val="81529472"/>
        <c:scaling>
          <c:orientation val="minMax"/>
        </c:scaling>
        <c:axPos val="b"/>
        <c:tickLblPos val="nextTo"/>
        <c:crossAx val="81547264"/>
        <c:crosses val="autoZero"/>
        <c:auto val="1"/>
        <c:lblAlgn val="ctr"/>
        <c:lblOffset val="100"/>
        <c:tickLblSkip val="1"/>
      </c:catAx>
      <c:valAx>
        <c:axId val="81547264"/>
        <c:scaling>
          <c:orientation val="minMax"/>
        </c:scaling>
        <c:axPos val="l"/>
        <c:majorGridlines/>
        <c:numFmt formatCode="0%" sourceLinked="1"/>
        <c:tickLblPos val="nextTo"/>
        <c:crossAx val="8152947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 состояние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Удовлетворенные (%)</c:v>
                </c:pt>
                <c:pt idx="1">
                  <c:v>Не удовлетворенные (%)</c:v>
                </c:pt>
                <c:pt idx="2">
                  <c:v>Воздержавшиеся (%)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65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 состояние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Удовлетворенные (%)</c:v>
                </c:pt>
                <c:pt idx="1">
                  <c:v>Не удовлетворенные (%)</c:v>
                </c:pt>
                <c:pt idx="2">
                  <c:v>Воздержавшиеся (%)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</c:v>
                </c:pt>
                <c:pt idx="1">
                  <c:v>17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Идеальное состояние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Удовлетворенные (%)</c:v>
                </c:pt>
                <c:pt idx="1">
                  <c:v>Не удовлетворенные (%)</c:v>
                </c:pt>
                <c:pt idx="2">
                  <c:v>Воздержавшиеся (%)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121639680"/>
        <c:axId val="121641216"/>
      </c:barChart>
      <c:catAx>
        <c:axId val="121639680"/>
        <c:scaling>
          <c:orientation val="minMax"/>
        </c:scaling>
        <c:axPos val="b"/>
        <c:tickLblPos val="nextTo"/>
        <c:crossAx val="121641216"/>
        <c:crosses val="autoZero"/>
        <c:auto val="1"/>
        <c:lblAlgn val="ctr"/>
        <c:lblOffset val="100"/>
      </c:catAx>
      <c:valAx>
        <c:axId val="121641216"/>
        <c:scaling>
          <c:orientation val="minMax"/>
        </c:scaling>
        <c:axPos val="l"/>
        <c:majorGridlines/>
        <c:numFmt formatCode="General" sourceLinked="1"/>
        <c:tickLblPos val="nextTo"/>
        <c:crossAx val="12163968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F1D15-EA88-400F-81DB-1650852482C4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69C664B3-1826-402D-9EB7-A02A42D4F444}">
      <dgm:prSet custT="1"/>
      <dgm:spPr/>
      <dgm:t>
        <a:bodyPr/>
        <a:lstStyle/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r>
            <a:rPr lang="ru-RU" sz="2400" b="1" dirty="0" smtClean="0">
              <a:latin typeface="+mj-lt"/>
              <a:cs typeface="Times New Roman" panose="02020603050405020304" pitchFamily="18" charset="0"/>
            </a:rPr>
            <a:t>Федеральный уровень - 0</a:t>
          </a:r>
          <a:endParaRPr lang="ru-RU" sz="2400" b="1" dirty="0">
            <a:latin typeface="+mj-lt"/>
          </a:endParaRPr>
        </a:p>
      </dgm:t>
    </dgm:pt>
    <dgm:pt modelId="{C40D6A4F-2AAE-4CAF-BCEC-D6D6B692157B}" type="parTrans" cxnId="{10719EF5-A880-4251-9EB0-C95579FB7F96}">
      <dgm:prSet/>
      <dgm:spPr/>
      <dgm:t>
        <a:bodyPr/>
        <a:lstStyle/>
        <a:p>
          <a:endParaRPr lang="ru-RU"/>
        </a:p>
      </dgm:t>
    </dgm:pt>
    <dgm:pt modelId="{BD32A2E8-FDF5-4F26-9E2F-25FBA18E52B4}" type="sibTrans" cxnId="{10719EF5-A880-4251-9EB0-C95579FB7F96}">
      <dgm:prSet/>
      <dgm:spPr/>
      <dgm:t>
        <a:bodyPr/>
        <a:lstStyle/>
        <a:p>
          <a:endParaRPr lang="ru-RU"/>
        </a:p>
      </dgm:t>
    </dgm:pt>
    <dgm:pt modelId="{0AC2BAC5-374A-42F7-BE1C-6E608A2F1700}">
      <dgm:prSet custT="1"/>
      <dgm:spPr/>
      <dgm:t>
        <a:bodyPr/>
        <a:lstStyle/>
        <a:p>
          <a:r>
            <a:rPr lang="ru-RU" sz="2400" b="1" dirty="0" smtClean="0">
              <a:latin typeface="+mj-lt"/>
              <a:cs typeface="Times New Roman" panose="02020603050405020304" pitchFamily="18" charset="0"/>
            </a:rPr>
            <a:t>Уровень ОУ - 4</a:t>
          </a:r>
          <a:endParaRPr lang="ru-RU" sz="2400" b="1" dirty="0">
            <a:latin typeface="+mj-lt"/>
            <a:cs typeface="Times New Roman" panose="02020603050405020304" pitchFamily="18" charset="0"/>
          </a:endParaRPr>
        </a:p>
      </dgm:t>
    </dgm:pt>
    <dgm:pt modelId="{141A6937-1EA6-42FF-ADBB-FE203DA5A178}" type="parTrans" cxnId="{9401B816-9ACD-4146-A15F-FB9D9C6C5858}">
      <dgm:prSet/>
      <dgm:spPr/>
      <dgm:t>
        <a:bodyPr/>
        <a:lstStyle/>
        <a:p>
          <a:endParaRPr lang="ru-RU"/>
        </a:p>
      </dgm:t>
    </dgm:pt>
    <dgm:pt modelId="{6419B3A4-CC37-4469-B928-78D60445B1BA}" type="sibTrans" cxnId="{9401B816-9ACD-4146-A15F-FB9D9C6C5858}">
      <dgm:prSet/>
      <dgm:spPr/>
      <dgm:t>
        <a:bodyPr/>
        <a:lstStyle/>
        <a:p>
          <a:endParaRPr lang="ru-RU"/>
        </a:p>
      </dgm:t>
    </dgm:pt>
    <dgm:pt modelId="{9C944B29-053E-420E-86F9-C302CC076621}">
      <dgm:prSet custT="1"/>
      <dgm:spPr/>
      <dgm:t>
        <a:bodyPr/>
        <a:lstStyle/>
        <a:p>
          <a:r>
            <a:rPr lang="ru-RU" sz="2400" b="1" dirty="0" smtClean="0">
              <a:latin typeface="+mj-lt"/>
            </a:rPr>
            <a:t>Региональный уровень - 0</a:t>
          </a:r>
          <a:endParaRPr lang="ru-RU" sz="2400" b="1" dirty="0">
            <a:latin typeface="+mj-lt"/>
          </a:endParaRPr>
        </a:p>
      </dgm:t>
    </dgm:pt>
    <dgm:pt modelId="{D754DDE2-0A58-4F9C-AD65-2DFDF508ED71}" type="parTrans" cxnId="{FC484106-4346-49A8-AB12-622570E3B93C}">
      <dgm:prSet/>
      <dgm:spPr/>
      <dgm:t>
        <a:bodyPr/>
        <a:lstStyle/>
        <a:p>
          <a:endParaRPr lang="ru-RU"/>
        </a:p>
      </dgm:t>
    </dgm:pt>
    <dgm:pt modelId="{617FBB04-8C7C-4D2B-9F2F-C437F0B68351}" type="sibTrans" cxnId="{FC484106-4346-49A8-AB12-622570E3B93C}">
      <dgm:prSet/>
      <dgm:spPr/>
      <dgm:t>
        <a:bodyPr/>
        <a:lstStyle/>
        <a:p>
          <a:endParaRPr lang="ru-RU"/>
        </a:p>
      </dgm:t>
    </dgm:pt>
    <dgm:pt modelId="{C7A70988-CF06-4BB8-8D85-44F97327A104}" type="pres">
      <dgm:prSet presAssocID="{740F1D15-EA88-400F-81DB-1650852482C4}" presName="Name0" presStyleCnt="0">
        <dgm:presLayoutVars>
          <dgm:dir/>
          <dgm:animLvl val="lvl"/>
          <dgm:resizeHandles val="exact"/>
        </dgm:presLayoutVars>
      </dgm:prSet>
      <dgm:spPr/>
    </dgm:pt>
    <dgm:pt modelId="{9375C4AC-5F41-4291-81B1-FBE0353ED3D9}" type="pres">
      <dgm:prSet presAssocID="{69C664B3-1826-402D-9EB7-A02A42D4F444}" presName="Name8" presStyleCnt="0"/>
      <dgm:spPr/>
    </dgm:pt>
    <dgm:pt modelId="{3E555A49-EE97-4153-B576-B06C31A599BD}" type="pres">
      <dgm:prSet presAssocID="{69C664B3-1826-402D-9EB7-A02A42D4F444}" presName="level" presStyleLbl="node1" presStyleIdx="0" presStyleCnt="3" custScaleX="107217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4C042-3344-4618-A4A1-6B9E30C7ACBF}" type="pres">
      <dgm:prSet presAssocID="{69C664B3-1826-402D-9EB7-A02A42D4F4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B7E20-4F67-4597-BA8D-5A789F306092}" type="pres">
      <dgm:prSet presAssocID="{9C944B29-053E-420E-86F9-C302CC076621}" presName="Name8" presStyleCnt="0"/>
      <dgm:spPr/>
    </dgm:pt>
    <dgm:pt modelId="{3D4B5841-C1F6-4AC0-9B7B-A9955E2D1A05}" type="pres">
      <dgm:prSet presAssocID="{9C944B29-053E-420E-86F9-C302CC076621}" presName="level" presStyleLbl="node1" presStyleIdx="1" presStyleCnt="3" custScaleX="102177" custLinFactNeighborX="-11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D7625-3912-44BF-BD0F-F04658112F59}" type="pres">
      <dgm:prSet presAssocID="{9C944B29-053E-420E-86F9-C302CC0766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A9BD5-18D7-42ED-B1E2-6144B05866DF}" type="pres">
      <dgm:prSet presAssocID="{0AC2BAC5-374A-42F7-BE1C-6E608A2F1700}" presName="Name8" presStyleCnt="0"/>
      <dgm:spPr/>
    </dgm:pt>
    <dgm:pt modelId="{4F552445-6631-476A-8855-7B50182D0A43}" type="pres">
      <dgm:prSet presAssocID="{0AC2BAC5-374A-42F7-BE1C-6E608A2F1700}" presName="level" presStyleLbl="node1" presStyleIdx="2" presStyleCnt="3" custScaleX="100000" custScaleY="985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F46E9-AAFE-4235-8637-0902A4A7E5D9}" type="pres">
      <dgm:prSet presAssocID="{0AC2BAC5-374A-42F7-BE1C-6E608A2F17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1B816-9ACD-4146-A15F-FB9D9C6C5858}" srcId="{740F1D15-EA88-400F-81DB-1650852482C4}" destId="{0AC2BAC5-374A-42F7-BE1C-6E608A2F1700}" srcOrd="2" destOrd="0" parTransId="{141A6937-1EA6-42FF-ADBB-FE203DA5A178}" sibTransId="{6419B3A4-CC37-4469-B928-78D60445B1BA}"/>
    <dgm:cxn modelId="{10719EF5-A880-4251-9EB0-C95579FB7F96}" srcId="{740F1D15-EA88-400F-81DB-1650852482C4}" destId="{69C664B3-1826-402D-9EB7-A02A42D4F444}" srcOrd="0" destOrd="0" parTransId="{C40D6A4F-2AAE-4CAF-BCEC-D6D6B692157B}" sibTransId="{BD32A2E8-FDF5-4F26-9E2F-25FBA18E52B4}"/>
    <dgm:cxn modelId="{3EC7D73C-1175-4FB5-9276-54BB4EB99335}" type="presOf" srcId="{69C664B3-1826-402D-9EB7-A02A42D4F444}" destId="{B2E4C042-3344-4618-A4A1-6B9E30C7ACBF}" srcOrd="1" destOrd="0" presId="urn:microsoft.com/office/officeart/2005/8/layout/pyramid1"/>
    <dgm:cxn modelId="{59C720CA-67A5-438B-AB55-4D1B5564DC8F}" type="presOf" srcId="{69C664B3-1826-402D-9EB7-A02A42D4F444}" destId="{3E555A49-EE97-4153-B576-B06C31A599BD}" srcOrd="0" destOrd="0" presId="urn:microsoft.com/office/officeart/2005/8/layout/pyramid1"/>
    <dgm:cxn modelId="{8A95D88A-710A-4EAB-B15B-6D81F305857A}" type="presOf" srcId="{9C944B29-053E-420E-86F9-C302CC076621}" destId="{3D4B5841-C1F6-4AC0-9B7B-A9955E2D1A05}" srcOrd="0" destOrd="0" presId="urn:microsoft.com/office/officeart/2005/8/layout/pyramid1"/>
    <dgm:cxn modelId="{5053447A-5B2C-4E16-B950-E995777B1BC8}" type="presOf" srcId="{0AC2BAC5-374A-42F7-BE1C-6E608A2F1700}" destId="{C7CF46E9-AAFE-4235-8637-0902A4A7E5D9}" srcOrd="1" destOrd="0" presId="urn:microsoft.com/office/officeart/2005/8/layout/pyramid1"/>
    <dgm:cxn modelId="{328B0AA7-ED76-40F9-ADAC-09BEE8919215}" type="presOf" srcId="{740F1D15-EA88-400F-81DB-1650852482C4}" destId="{C7A70988-CF06-4BB8-8D85-44F97327A104}" srcOrd="0" destOrd="0" presId="urn:microsoft.com/office/officeart/2005/8/layout/pyramid1"/>
    <dgm:cxn modelId="{B4B16994-8CD5-42A0-9741-49634F33C6FF}" type="presOf" srcId="{0AC2BAC5-374A-42F7-BE1C-6E608A2F1700}" destId="{4F552445-6631-476A-8855-7B50182D0A43}" srcOrd="0" destOrd="0" presId="urn:microsoft.com/office/officeart/2005/8/layout/pyramid1"/>
    <dgm:cxn modelId="{FC484106-4346-49A8-AB12-622570E3B93C}" srcId="{740F1D15-EA88-400F-81DB-1650852482C4}" destId="{9C944B29-053E-420E-86F9-C302CC076621}" srcOrd="1" destOrd="0" parTransId="{D754DDE2-0A58-4F9C-AD65-2DFDF508ED71}" sibTransId="{617FBB04-8C7C-4D2B-9F2F-C437F0B68351}"/>
    <dgm:cxn modelId="{BF954959-F976-43CA-8672-21E3BB255995}" type="presOf" srcId="{9C944B29-053E-420E-86F9-C302CC076621}" destId="{D9ED7625-3912-44BF-BD0F-F04658112F59}" srcOrd="1" destOrd="0" presId="urn:microsoft.com/office/officeart/2005/8/layout/pyramid1"/>
    <dgm:cxn modelId="{194B2D83-EAC2-4CE1-91AB-25FB571E9B8E}" type="presParOf" srcId="{C7A70988-CF06-4BB8-8D85-44F97327A104}" destId="{9375C4AC-5F41-4291-81B1-FBE0353ED3D9}" srcOrd="0" destOrd="0" presId="urn:microsoft.com/office/officeart/2005/8/layout/pyramid1"/>
    <dgm:cxn modelId="{99586755-E2C8-4B9F-8809-50D90FC43085}" type="presParOf" srcId="{9375C4AC-5F41-4291-81B1-FBE0353ED3D9}" destId="{3E555A49-EE97-4153-B576-B06C31A599BD}" srcOrd="0" destOrd="0" presId="urn:microsoft.com/office/officeart/2005/8/layout/pyramid1"/>
    <dgm:cxn modelId="{B656DB61-28A3-4A4D-94F0-2B558617BD75}" type="presParOf" srcId="{9375C4AC-5F41-4291-81B1-FBE0353ED3D9}" destId="{B2E4C042-3344-4618-A4A1-6B9E30C7ACBF}" srcOrd="1" destOrd="0" presId="urn:microsoft.com/office/officeart/2005/8/layout/pyramid1"/>
    <dgm:cxn modelId="{D34AF712-8272-4BF9-8940-33DD09561ACC}" type="presParOf" srcId="{C7A70988-CF06-4BB8-8D85-44F97327A104}" destId="{B9CB7E20-4F67-4597-BA8D-5A789F306092}" srcOrd="1" destOrd="0" presId="urn:microsoft.com/office/officeart/2005/8/layout/pyramid1"/>
    <dgm:cxn modelId="{B4B76E99-78FF-4E68-BEB9-7389960E5A8B}" type="presParOf" srcId="{B9CB7E20-4F67-4597-BA8D-5A789F306092}" destId="{3D4B5841-C1F6-4AC0-9B7B-A9955E2D1A05}" srcOrd="0" destOrd="0" presId="urn:microsoft.com/office/officeart/2005/8/layout/pyramid1"/>
    <dgm:cxn modelId="{53F44088-0259-46E5-83E6-6132F04A779E}" type="presParOf" srcId="{B9CB7E20-4F67-4597-BA8D-5A789F306092}" destId="{D9ED7625-3912-44BF-BD0F-F04658112F59}" srcOrd="1" destOrd="0" presId="urn:microsoft.com/office/officeart/2005/8/layout/pyramid1"/>
    <dgm:cxn modelId="{D3474725-D966-430C-83ED-59F98C616D93}" type="presParOf" srcId="{C7A70988-CF06-4BB8-8D85-44F97327A104}" destId="{6E0A9BD5-18D7-42ED-B1E2-6144B05866DF}" srcOrd="2" destOrd="0" presId="urn:microsoft.com/office/officeart/2005/8/layout/pyramid1"/>
    <dgm:cxn modelId="{04373C85-DB79-4554-B29D-DC98ED242107}" type="presParOf" srcId="{6E0A9BD5-18D7-42ED-B1E2-6144B05866DF}" destId="{4F552445-6631-476A-8855-7B50182D0A43}" srcOrd="0" destOrd="0" presId="urn:microsoft.com/office/officeart/2005/8/layout/pyramid1"/>
    <dgm:cxn modelId="{6DFE5206-B30A-4A88-84B1-DB68DFA06491}" type="presParOf" srcId="{6E0A9BD5-18D7-42ED-B1E2-6144B05866DF}" destId="{C7CF46E9-AAFE-4235-8637-0902A4A7E5D9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55A49-EE97-4153-B576-B06C31A599BD}">
      <dsp:nvSpPr>
        <dsp:cNvPr id="0" name=""/>
        <dsp:cNvSpPr/>
      </dsp:nvSpPr>
      <dsp:spPr>
        <a:xfrm>
          <a:off x="2338479" y="0"/>
          <a:ext cx="2621203" cy="1802519"/>
        </a:xfrm>
        <a:prstGeom prst="trapezoid">
          <a:avLst>
            <a:gd name="adj" fmla="val 678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  <a:cs typeface="Times New Roman" panose="02020603050405020304" pitchFamily="18" charset="0"/>
            </a:rPr>
            <a:t>Федеральный уровень - 0</a:t>
          </a:r>
          <a:endParaRPr lang="ru-RU" sz="2400" b="1" kern="1200" dirty="0">
            <a:latin typeface="+mj-lt"/>
          </a:endParaRPr>
        </a:p>
      </dsp:txBody>
      <dsp:txXfrm>
        <a:off x="2338479" y="0"/>
        <a:ext cx="2621203" cy="1802519"/>
      </dsp:txXfrm>
    </dsp:sp>
    <dsp:sp modelId="{3D4B5841-C1F6-4AC0-9B7B-A9955E2D1A05}">
      <dsp:nvSpPr>
        <dsp:cNvPr id="0" name=""/>
        <dsp:cNvSpPr/>
      </dsp:nvSpPr>
      <dsp:spPr>
        <a:xfrm>
          <a:off x="1145616" y="1802519"/>
          <a:ext cx="4995975" cy="1802519"/>
        </a:xfrm>
        <a:prstGeom prst="trapezoid">
          <a:avLst>
            <a:gd name="adj" fmla="val 67815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Региональный уровень - 0</a:t>
          </a:r>
          <a:endParaRPr lang="ru-RU" sz="2400" b="1" kern="1200" dirty="0">
            <a:latin typeface="+mj-lt"/>
          </a:endParaRPr>
        </a:p>
      </dsp:txBody>
      <dsp:txXfrm>
        <a:off x="2019912" y="1802519"/>
        <a:ext cx="3247384" cy="1802519"/>
      </dsp:txXfrm>
    </dsp:sp>
    <dsp:sp modelId="{4F552445-6631-476A-8855-7B50182D0A43}">
      <dsp:nvSpPr>
        <dsp:cNvPr id="0" name=""/>
        <dsp:cNvSpPr/>
      </dsp:nvSpPr>
      <dsp:spPr>
        <a:xfrm>
          <a:off x="0" y="3605039"/>
          <a:ext cx="7298162" cy="1775878"/>
        </a:xfrm>
        <a:prstGeom prst="trapezoid">
          <a:avLst>
            <a:gd name="adj" fmla="val 67815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  <a:cs typeface="Times New Roman" panose="02020603050405020304" pitchFamily="18" charset="0"/>
            </a:rPr>
            <a:t>Уровень ОУ - 4</a:t>
          </a:r>
          <a:endParaRPr lang="ru-RU" sz="2400" b="1" kern="1200" dirty="0">
            <a:latin typeface="+mj-lt"/>
            <a:cs typeface="Times New Roman" panose="02020603050405020304" pitchFamily="18" charset="0"/>
          </a:endParaRPr>
        </a:p>
      </dsp:txBody>
      <dsp:txXfrm>
        <a:off x="1277178" y="3605039"/>
        <a:ext cx="4743805" cy="1775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2DF58-4269-414E-87F9-A0C03015C67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BE75-78B4-41E0-91DD-C0A3832C9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60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BE75-78B4-41E0-91DD-C0A3832C9BF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BE75-78B4-41E0-91DD-C0A3832C9BF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26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02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1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6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58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40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39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48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84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4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16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08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5F6C-3A89-4A73-837C-1A03883F4E32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35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3153" y="1664678"/>
            <a:ext cx="10458261" cy="326358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приёма заявок на питание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 </a:t>
            </a:r>
            <a:r>
              <a: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информацией между участниками образовательного </a:t>
            </a:r>
            <a:r>
              <a: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0" y="-28657"/>
            <a:ext cx="12192000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825" y="0"/>
            <a:ext cx="12044175" cy="14516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5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42950" y="1050655"/>
            <a:ext cx="1141265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процесса (окончание)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669" y="1674421"/>
            <a:ext cx="8823366" cy="40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35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177" y="1135890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Выявленные проблемы: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7148" y="1964782"/>
            <a:ext cx="108727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Несвоевременное оформление классными руководителями заявки на питание в бухгалтерии техникума.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полной достоверной информации об обучающихся.</a:t>
            </a:r>
          </a:p>
          <a:p>
            <a:pPr marL="342900" indent="-3429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классного руководителя на рабочем месте (курсы, б/л, отсутствие занятий).</a:t>
            </a:r>
          </a:p>
          <a:p>
            <a:pPr marL="342900" indent="-3429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Времязатратный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сбора информации об отсутствующих обучающихся.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1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механико-технологический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41528" y="2260070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пирамиды проблем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6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0710" y="1310489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Пирамида проблем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60301317"/>
              </p:ext>
            </p:extLst>
          </p:nvPr>
        </p:nvGraphicFramePr>
        <p:xfrm>
          <a:off x="3860376" y="1451672"/>
          <a:ext cx="7298162" cy="538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0710" y="1310489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диаграммы Парето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01891" y="1967345"/>
            <a:ext cx="38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6299" y="1992745"/>
            <a:ext cx="817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/>
        </p:nvGraphicFramePr>
        <p:xfrm>
          <a:off x="2752725" y="2257426"/>
          <a:ext cx="6248771" cy="363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5872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5310" y="1009403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диаграммы 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Исикавы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5301"/>
            <a:ext cx="1140051" cy="1109568"/>
          </a:xfrm>
          <a:prstGeom prst="rect">
            <a:avLst/>
          </a:prstGeom>
        </p:spPr>
      </p:pic>
      <p:pic>
        <p:nvPicPr>
          <p:cNvPr id="28673" name="Picture 1" descr="G:\бред.jpg"/>
          <p:cNvPicPr>
            <a:picLocks noChangeAspect="1" noChangeArrowheads="1"/>
          </p:cNvPicPr>
          <p:nvPr/>
        </p:nvPicPr>
        <p:blipFill>
          <a:blip r:embed="rId3" cstate="print"/>
          <a:srcRect l="41319" t="18889" r="19213" b="15250"/>
          <a:stretch>
            <a:fillRect/>
          </a:stretch>
        </p:blipFill>
        <p:spPr bwMode="auto">
          <a:xfrm>
            <a:off x="938151" y="1769422"/>
            <a:ext cx="10616540" cy="4417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969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73290" y="1480329"/>
            <a:ext cx="11054687" cy="40811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5.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решения проблем с использованием механизма «5 почему?» и определение вклада в цель каждой решенной проблемы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87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8273108"/>
              </p:ext>
            </p:extLst>
          </p:nvPr>
        </p:nvGraphicFramePr>
        <p:xfrm>
          <a:off x="732364" y="1118417"/>
          <a:ext cx="11054687" cy="4555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8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86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7145">
                <a:tc grid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оформление классными руководителями заявки на питание в бухгалтерии техникума.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2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Не всегда полная и достоверная информация об отсутствующих</a:t>
                      </a:r>
                      <a:r>
                        <a:rPr lang="ru-RU" sz="2000" baseline="0" dirty="0" smtClean="0"/>
                        <a:t> на занятиях </a:t>
                      </a:r>
                      <a:r>
                        <a:rPr lang="ru-RU" sz="2000" dirty="0" smtClean="0"/>
                        <a:t>обучающихся</a:t>
                      </a:r>
                      <a:r>
                        <a:rPr lang="ru-RU" sz="2000" baseline="0" dirty="0" smtClean="0"/>
                        <a:t> 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Не всегда представляется возможность вовремя предоставить сведения об обучающихся в бухгалтерию.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Не всегда работники образовательного процесса присутствуют</a:t>
                      </a:r>
                      <a:r>
                        <a:rPr lang="ru-RU" sz="2000" baseline="0" dirty="0" smtClean="0"/>
                        <a:t> на момент подачи заявки в техникуме.</a:t>
                      </a:r>
                      <a:endParaRPr lang="ru-R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/>
                        <a:t>Почему?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Опоздание обучающихся на занятие</a:t>
                      </a:r>
                      <a:endParaRPr lang="ru-RU" sz="2000" dirty="0"/>
                    </a:p>
                  </a:txBody>
                  <a:tcPr/>
                </a:tc>
              </a:tr>
              <a:tr h="7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Удалённость</a:t>
                      </a:r>
                      <a:r>
                        <a:rPr lang="ru-RU" sz="2000" baseline="0" dirty="0" smtClean="0"/>
                        <a:t> кабинетов, лабораторий и мастерских, в которых находятся преподаватели.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5970" y="5965242"/>
            <a:ext cx="1099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«Питание ШТПТ» в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20 до 60 минут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23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339978"/>
              </p:ext>
            </p:extLst>
          </p:nvPr>
        </p:nvGraphicFramePr>
        <p:xfrm>
          <a:off x="496389" y="1144543"/>
          <a:ext cx="11456125" cy="47420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3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2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3930">
                <a:tc gridSpan="2"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2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Отсутствие полной достоверной информации об обучающихся.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3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Передача информации происходит медленно.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3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Сокрытие полной и достоверной информации при анкетировании обучающимися </a:t>
                      </a:r>
                      <a:r>
                        <a:rPr lang="ru-RU" sz="2000" baseline="0" dirty="0" smtClean="0"/>
                        <a:t> в начале обучения как собственных номеров телефонов,  так и  родителей.</a:t>
                      </a:r>
                      <a:endParaRPr lang="ru-R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3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Нет технической возможности получать информацию от классного руководителя вовремя.</a:t>
                      </a:r>
                    </a:p>
                  </a:txBody>
                  <a:tcPr/>
                </a:tc>
              </a:tr>
              <a:tr h="83717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Общение с родительской аудиторией происходит нерегулярно и без восприятия ими различных способов предоставления информации.</a:t>
                      </a:r>
                    </a:p>
                  </a:txBody>
                  <a:tcPr/>
                </a:tc>
              </a:tr>
              <a:tr h="9459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Родители</a:t>
                      </a:r>
                      <a:r>
                        <a:rPr lang="ru-RU" sz="2000" baseline="0" dirty="0" smtClean="0"/>
                        <a:t> не контролируют посещаемость занятий обучающимися (удаленность местожительства</a:t>
                      </a:r>
                      <a:r>
                        <a:rPr lang="ru-RU" sz="2000" baseline="0" dirty="0" smtClean="0">
                          <a:latin typeface="+mn-lt"/>
                        </a:rPr>
                        <a:t>, </a:t>
                      </a:r>
                      <a:r>
                        <a:rPr lang="ru-RU" sz="2000" baseline="0" dirty="0" smtClean="0">
                          <a:latin typeface="+mn-lt"/>
                          <a:cs typeface="Times New Roman" pitchFamily="18" charset="0"/>
                        </a:rPr>
                        <a:t>п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ричины пропусков учебных занятий могут находиться вне сферы влияния техникума, родители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имеют достаточного влияния на детей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и т.п.)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2095" y="5934670"/>
            <a:ext cx="1099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 в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каждой учебной группы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20 до 60 минут.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53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867279"/>
              </p:ext>
            </p:extLst>
          </p:nvPr>
        </p:nvGraphicFramePr>
        <p:xfrm>
          <a:off x="823804" y="1209857"/>
          <a:ext cx="11054687" cy="47871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8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86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3692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Отсутствие классного руководителя на рабочем месте (курсы, б/л, отсутствие занятий).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70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Больничный лист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70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Курсы повышения квалификации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70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Отсутствие занятий (небольшая учебная</a:t>
                      </a:r>
                      <a:r>
                        <a:rPr lang="ru-RU" sz="2000" baseline="0" dirty="0" smtClean="0"/>
                        <a:t> нагрузка)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3932554"/>
                  </a:ext>
                </a:extLst>
              </a:tr>
              <a:tr h="12022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Чрезвычайные, не зависящие от действий работника обстоятельства (устранение аварийных поломок в доме, нахождение по вызову в правоохранительных органах или суде</a:t>
                      </a:r>
                      <a:r>
                        <a:rPr lang="ru-RU" sz="2000" baseline="0" dirty="0" smtClean="0"/>
                        <a:t> и </a:t>
                      </a:r>
                      <a:r>
                        <a:rPr lang="ru-RU" sz="2000" baseline="0" dirty="0" err="1" smtClean="0"/>
                        <a:t>т.п</a:t>
                      </a:r>
                      <a:r>
                        <a:rPr lang="ru-RU" sz="2000" baseline="0" dirty="0" smtClean="0"/>
                        <a:t>)</a:t>
                      </a:r>
                      <a:endParaRPr lang="ru-RU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1467" y="5991367"/>
            <a:ext cx="1099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Привлечение старосты группы к выполнению поручений классного руководителя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30 до 50 минут.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48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460" y="1045406"/>
            <a:ext cx="1105468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проекта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8763444"/>
              </p:ext>
            </p:extLst>
          </p:nvPr>
        </p:nvGraphicFramePr>
        <p:xfrm>
          <a:off x="723331" y="1673283"/>
          <a:ext cx="11109279" cy="3924379"/>
        </p:xfrm>
        <a:graphic>
          <a:graphicData uri="http://schemas.openxmlformats.org/drawingml/2006/table">
            <a:tbl>
              <a:tblPr/>
              <a:tblGrid>
                <a:gridCol w="845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0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211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2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49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место работы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Вишневская Яна Юрьевна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Областного государственного автономного профессионального образовательного учреждения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техникум промышленности и транспорт»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проекта (заказчик)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Никитченко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Елена Александровна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Бухгалтер ОГАПОУ «ШТПТ»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Маслиёва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Ольга Александровна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Заместитель директора (по УР)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Горина Ольга Викторовна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 ОГАПОУ «ШТПТ»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Оператор мониторинга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5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Братчин Виталий Викторович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 ОГАПОУ «ШТПТ»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1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Лаврова Татьяна Фёдоровна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 ОГАПОУ «ШТПТ»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Милицкая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Валентина Васильевна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 ОГАПОУ «ШТПТ»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Синельникова Надежда Павловна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 ОГАПОУ «ШТПТ»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393" y="-28657"/>
            <a:ext cx="1137311" cy="11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5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2303481"/>
              </p:ext>
            </p:extLst>
          </p:nvPr>
        </p:nvGraphicFramePr>
        <p:xfrm>
          <a:off x="928307" y="1092291"/>
          <a:ext cx="11054687" cy="45823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8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86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7145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Времязатратный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 сбора информации об отсутствующих обучающихся.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Классный руководитель теряет время на сбор информации о студенте при подаче документов по требованию структурных подразделений техникума(отсутствие студентов, опоздание)</a:t>
                      </a:r>
                      <a:endParaRPr lang="ru-R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1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Нет технической возможности связаться с родителями или со студентом для получения объективной информации о состоянии и месте нахождения обучающегося)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6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Ведение</a:t>
                      </a:r>
                      <a:r>
                        <a:rPr lang="ru-RU" sz="2000" baseline="0" dirty="0" smtClean="0"/>
                        <a:t> урока по расписанию или замена урока </a:t>
                      </a:r>
                      <a:endParaRPr lang="ru-RU" sz="2000" dirty="0"/>
                    </a:p>
                  </a:txBody>
                  <a:tcPr/>
                </a:tc>
              </a:tr>
              <a:tr h="7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Необходимо</a:t>
                      </a:r>
                      <a:r>
                        <a:rPr lang="ru-RU" sz="2000" baseline="0" dirty="0" smtClean="0"/>
                        <a:t>сть позвонить каждому родителю отсутствующего (не могут ответить сразу, не желают общаться в данный момент и др.)</a:t>
                      </a:r>
                      <a:endParaRPr lang="ru-RU" sz="2000" dirty="0" smtClean="0"/>
                    </a:p>
                  </a:txBody>
                  <a:tcPr/>
                </a:tc>
              </a:tr>
              <a:tr h="7769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Потеря времени при передачи данных от классного руководителя до бухгалтерии.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347" y="5628904"/>
            <a:ext cx="1099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группы для обмена информацией между участниками ( группа в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40 до 100 минут.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485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234" y="2437491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6.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идеальной карты процесса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24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7" y="1093438"/>
            <a:ext cx="995694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идеального состояния процесса 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4" y="-28657"/>
            <a:ext cx="1140051" cy="110956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669" y="1674421"/>
            <a:ext cx="8823366" cy="40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0541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3541" y="2008649"/>
            <a:ext cx="11054687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8.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мероприятий по решению проблем и определение сроков их решения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583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00076" y="1066695"/>
            <a:ext cx="11555530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400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План мероприятий реализации проекта</a:t>
            </a:r>
            <a:endParaRPr lang="ru-RU" sz="44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9777499"/>
              </p:ext>
            </p:extLst>
          </p:nvPr>
        </p:nvGraphicFramePr>
        <p:xfrm>
          <a:off x="257007" y="1768426"/>
          <a:ext cx="11655711" cy="462428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01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87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20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2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№ п/п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№ «ежа»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Мероприятия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Начало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 работ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Окончание работ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</a:t>
                      </a:r>
                      <a:endParaRPr lang="ru-RU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единой группы «Питание ШТПТ»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15.11.20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20.11.20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Апробация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платформы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20.11.20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24.11.20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Заполнение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баз данных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WhatsApp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25.11.20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30.11.20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доступа в единую группу для всех классных руководителей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01.12.20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04.12.20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9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Корректировка  проекта  с учетом допущенных ошибок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05.12.20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30.12.20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9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корректировка удовлетворенности участников образовательного процесса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01.06.21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19.06.21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42873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52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8" y="2301014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9.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«Уголка решенных проблем»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012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48624" y="985214"/>
            <a:ext cx="11054687" cy="86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Несвоевременное оформление классными руководителями заявки на питание в бухгалтерии техникума.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715" y="2319416"/>
            <a:ext cx="114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7116" y="2467923"/>
            <a:ext cx="601996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единой группы «Питание ШТПТ»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Заполнение  данных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группе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Предоставление доступа в единую группу для всех классных руководителей.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40102"/>
            <a:ext cx="1140051" cy="11095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797" y="1425040"/>
            <a:ext cx="2225253" cy="482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79592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4726" y="1292197"/>
            <a:ext cx="11054687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полной достоверной информации об обучающихся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343" y="2577044"/>
            <a:ext cx="114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5136" y="2600036"/>
            <a:ext cx="513129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 в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каждой учебной группы </a:t>
            </a:r>
          </a:p>
          <a:p>
            <a:pPr algn="just">
              <a:lnSpc>
                <a:spcPct val="115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 корректировка удовлетворенности участников образовательного процесса.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133" y="-30850"/>
            <a:ext cx="1140051" cy="110956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9627" y="1781300"/>
            <a:ext cx="2170444" cy="470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71314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9724" y="1086814"/>
            <a:ext cx="11054687" cy="86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классного руководителя на рабочем месте (курсы, б/л, отсутствие занятий).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943" y="2704044"/>
            <a:ext cx="114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2228" y="2188853"/>
            <a:ext cx="3651663" cy="176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старосты группы к выполнению поручений классного руководителя </a:t>
            </a:r>
          </a:p>
          <a:p>
            <a:pPr lvl="0" algn="just">
              <a:lnSpc>
                <a:spcPct val="115000"/>
              </a:lnSpc>
            </a:pP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4644"/>
            <a:ext cx="1140051" cy="110956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8286" y="1718954"/>
            <a:ext cx="2221142" cy="48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85957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58124" y="1036014"/>
            <a:ext cx="11054687" cy="86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Времязатратный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сбора информации об отсутствующих обучающихся.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000" y="2263173"/>
            <a:ext cx="114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2343" y="2104407"/>
            <a:ext cx="3910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единой группы для обмена информацией между участниками                         ( группа в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4644"/>
            <a:ext cx="1140051" cy="110956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797" y="1555668"/>
            <a:ext cx="2225253" cy="469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651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6938" y="1775595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паспорта проекта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8" y="2301014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10.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чек-листа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2526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324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7" y="902789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проекта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96938"/>
              </p:ext>
            </p:extLst>
          </p:nvPr>
        </p:nvGraphicFramePr>
        <p:xfrm>
          <a:off x="215900" y="1551769"/>
          <a:ext cx="11728450" cy="46204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6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5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25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76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оформление классными руководителями заявки на питание в бухгалтерии техникума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единой группы «Питание ШТПТ»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1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Заполнение  данных в единой группе техникума.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Предоставление доступа в группу для всего педагогического коллектива.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оформление классными руководителями заявки на питание в бухгалтерии техникума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  в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каждой учебной группы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alt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корректировка удовлетворенности участников образовательного процесса.</a:t>
                      </a:r>
                      <a:endParaRPr lang="ru-RU" sz="11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7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классного руководителя на рабочем месте (курсы, б/л, отсутствие занятий).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старосты группы к выполнению поручений классного руководителя</a:t>
                      </a:r>
                    </a:p>
                    <a:p>
                      <a:pPr lvl="0" algn="just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Предоставление доступа в группу для всех классных руководителей техникума.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4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Времязатратный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 сбора информации об отсутствующих обучающихся.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единой группы для обмена информацией между участниками ( группа в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5" y="-9193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783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8" y="1636217"/>
            <a:ext cx="11054687" cy="27515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11.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производственного анализа проекта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011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25" y="1451672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удовлетворенности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взаимодействия участниками образовательного процесса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17059" y="2716304"/>
          <a:ext cx="8175811" cy="2205319"/>
        </p:xfrm>
        <a:graphic>
          <a:graphicData uri="http://schemas.openxmlformats.org/drawingml/2006/table">
            <a:tbl>
              <a:tblPr/>
              <a:tblGrid>
                <a:gridCol w="3697341"/>
                <a:gridCol w="1484144"/>
                <a:gridCol w="1432069"/>
                <a:gridCol w="1562257"/>
              </a:tblGrid>
              <a:tr h="1102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состояние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Целевое состояние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Идеальное состояние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Удовлетворенные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удовлетворенные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Воздержавшиеся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30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7793"/>
            <a:ext cx="1140051" cy="110956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1346200" y="1405467"/>
          <a:ext cx="9385300" cy="477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7514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3593611"/>
              </p:ext>
            </p:extLst>
          </p:nvPr>
        </p:nvGraphicFramePr>
        <p:xfrm>
          <a:off x="163773" y="1434781"/>
          <a:ext cx="11846258" cy="5161962"/>
        </p:xfrm>
        <a:graphic>
          <a:graphicData uri="http://schemas.openxmlformats.org/drawingml/2006/table">
            <a:tbl>
              <a:tblPr/>
              <a:tblGrid>
                <a:gridCol w="6237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9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15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данные: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Заказчик: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Вишневская Я.Ю. директор ОГАПОУ «ШТПТ»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Процесс: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приёма заявок на питание обучающихся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путём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обмена информацией между участниками образовательного процесса.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 процесса: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момента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подачи заявки на питания в бухгалтерию техникума до момента получения пищи.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Никитченко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проекта: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Горина О.В.,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Лаврова Т.Ф., Синельникова Н.П., Братчин В.В.</a:t>
                      </a:r>
                      <a:endParaRPr lang="ru-RU" sz="1400" u="non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выбора: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19191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Отсутствие полной достоверной информации об обучающихся.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Отсутствие классного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 на рабочем месте (курсы, б/л, отсутствие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 algn="just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Длительный процесс оформления заявки на питание.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68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 проекта: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протекания процесса на 37 %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эффект:</a:t>
                      </a:r>
                      <a:endParaRPr lang="ru-RU" alt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сроков оформления заявки на питание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удовлетворённости бухгалтерии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классных руководителей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системой взаимодействия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единой группы для обмена информацией между участниками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группа в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 мероприятий проекта: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Старт проекта: 15.11.2020.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текущей ситуации: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текущей карты процесса: 20.11.2020 -23.11.2020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 выявление проблем: 25.11.2020-30.11.2020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идеальной карты процесса: 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01.12.2020-10.12.2020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целевой карты процесса: 13.01.2021-17.01.2021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плана мероприятий: 20.01.2021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 Защита карточки проекта:02.02.2021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 Внедрение улучшений.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корректировка удовлетворенности: 01.06.2021- 19.06.2021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проекта:20.06.2021</a:t>
                      </a:r>
                    </a:p>
                  </a:txBody>
                  <a:tcPr marL="91434" marR="91434" marT="45738" marB="45738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493365"/>
              </p:ext>
            </p:extLst>
          </p:nvPr>
        </p:nvGraphicFramePr>
        <p:xfrm>
          <a:off x="436594" y="3684895"/>
          <a:ext cx="5392706" cy="181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3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</a:p>
                  </a:txBody>
                  <a:tcPr marL="91455" marR="9145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1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сроков оформления заявки на питание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(Оптимизация деятельности классного руководителя путем обмена информацией между участниками процесса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(час.).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 удовлетворенности участников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процесса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единой платформы для обмена информацией между участниками образовательного процесса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00917" y="824811"/>
            <a:ext cx="4658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проекта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535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79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6938" y="1775595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замеров времени по процессу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6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460" y="1293830"/>
            <a:ext cx="1105468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замеров времени по процессу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667"/>
            <a:ext cx="1140051" cy="1109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8911" y="2196924"/>
            <a:ext cx="3289838" cy="43864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873" y="2240467"/>
            <a:ext cx="3304417" cy="4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2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460" y="1480329"/>
            <a:ext cx="11054687" cy="40811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карты текущего состояния процесса «Как есть» от входа до выхода с выявлением проблем, влияющих на длительность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72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ООбластное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42950" y="995255"/>
            <a:ext cx="11412655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процесса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1834"/>
            <a:ext cx="1140051" cy="1109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0" y="2264217"/>
            <a:ext cx="5346915" cy="40101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8199" y="1890793"/>
            <a:ext cx="3527802" cy="47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44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42950" y="995255"/>
            <a:ext cx="11412655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процесса (начало)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657"/>
            <a:ext cx="1140051" cy="11095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3180" y="1827925"/>
            <a:ext cx="8858992" cy="42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1883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</TotalTime>
  <Words>1749</Words>
  <Application>Microsoft Office PowerPoint</Application>
  <PresentationFormat>Произвольный</PresentationFormat>
  <Paragraphs>335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Организация приёма заявок на питание обучающихся путём обмена информацией между участниками образовательного процесса</vt:lpstr>
      <vt:lpstr>Команда проекта</vt:lpstr>
      <vt:lpstr>Шаг 1.   Составление паспорта проекта</vt:lpstr>
      <vt:lpstr>Слайд 4</vt:lpstr>
      <vt:lpstr>Шаг 2.   Проведение замеров времени по процессу</vt:lpstr>
      <vt:lpstr>Проведение замеров времени по процессу</vt:lpstr>
      <vt:lpstr>Шаг 3.   Построение карты текущего состояния процесса «Как есть» от входа до выхода с выявлением проблем, влияющих на длительность</vt:lpstr>
      <vt:lpstr>Карта текущего состояния процесса</vt:lpstr>
      <vt:lpstr>Карта текущего состояния процесса (начало)</vt:lpstr>
      <vt:lpstr>Карта текущего состояния процесса (окончание)</vt:lpstr>
      <vt:lpstr>Выявленные проблемы:</vt:lpstr>
      <vt:lpstr>Шаг 4.   Построение пирамиды проблем</vt:lpstr>
      <vt:lpstr>Пирамида проблем</vt:lpstr>
      <vt:lpstr>Построение диаграммы Парето</vt:lpstr>
      <vt:lpstr>Построение диаграммы Исикавы</vt:lpstr>
      <vt:lpstr>Шаг 5.   Поиск решения проблем с использованием механизма «5 почему?» и определение вклада в цель каждой решенной проблемы</vt:lpstr>
      <vt:lpstr>Слайд 17</vt:lpstr>
      <vt:lpstr>Слайд 18</vt:lpstr>
      <vt:lpstr>Слайд 19</vt:lpstr>
      <vt:lpstr>Слайд 20</vt:lpstr>
      <vt:lpstr>Шаг 6.   Составление идеальной карты процесса</vt:lpstr>
      <vt:lpstr>Карта идеального состояния процесса </vt:lpstr>
      <vt:lpstr>Шаг 8.   Разработка плана мероприятий по решению проблем и определение сроков их решения</vt:lpstr>
      <vt:lpstr>План мероприятий реализации проекта</vt:lpstr>
      <vt:lpstr>Шаг 9.   Создание «Уголка решенных проблем»</vt:lpstr>
      <vt:lpstr>1. Несвоевременное оформление классными руководителями заявки на питание в бухгалтерии техникума.</vt:lpstr>
      <vt:lpstr>2. Отсутствие полной достоверной информации об обучающихся</vt:lpstr>
      <vt:lpstr>3. Отсутствие классного руководителя на рабочем месте (курсы, б/л, отсутствие занятий).</vt:lpstr>
      <vt:lpstr>4. Времязатратный процесс сбора информации об отсутствующих обучающихся.</vt:lpstr>
      <vt:lpstr>Шаг 10.   Подготовка чек-листа</vt:lpstr>
      <vt:lpstr>Чек-лист проекта</vt:lpstr>
      <vt:lpstr>Шаг 11.   Проведение производственного анализа проекта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процесса подготовки преподавателя к учебному занятию с использованием ИКТ</dc:title>
  <dc:creator>1</dc:creator>
  <cp:lastModifiedBy>ПК-10</cp:lastModifiedBy>
  <cp:revision>275</cp:revision>
  <cp:lastPrinted>2020-01-24T12:24:38Z</cp:lastPrinted>
  <dcterms:created xsi:type="dcterms:W3CDTF">2019-10-30T10:17:21Z</dcterms:created>
  <dcterms:modified xsi:type="dcterms:W3CDTF">2021-12-21T13:46:00Z</dcterms:modified>
</cp:coreProperties>
</file>